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712" r:id="rId1"/>
    <p:sldMasterId id="2147483785" r:id="rId2"/>
    <p:sldMasterId id="2147483797" r:id="rId3"/>
    <p:sldMasterId id="2147483809" r:id="rId4"/>
  </p:sldMasterIdLst>
  <p:notesMasterIdLst>
    <p:notesMasterId r:id="rId37"/>
  </p:notesMasterIdLst>
  <p:sldIdLst>
    <p:sldId id="257" r:id="rId5"/>
    <p:sldId id="263" r:id="rId6"/>
    <p:sldId id="264" r:id="rId7"/>
    <p:sldId id="1249" r:id="rId8"/>
    <p:sldId id="1167" r:id="rId9"/>
    <p:sldId id="1174" r:id="rId10"/>
    <p:sldId id="1244" r:id="rId11"/>
    <p:sldId id="1245" r:id="rId12"/>
    <p:sldId id="1246" r:id="rId13"/>
    <p:sldId id="1247" r:id="rId14"/>
    <p:sldId id="1187" r:id="rId15"/>
    <p:sldId id="1392" r:id="rId16"/>
    <p:sldId id="1250" r:id="rId17"/>
    <p:sldId id="260" r:id="rId18"/>
    <p:sldId id="261" r:id="rId19"/>
    <p:sldId id="1390" r:id="rId20"/>
    <p:sldId id="1391" r:id="rId21"/>
    <p:sldId id="289" r:id="rId22"/>
    <p:sldId id="290" r:id="rId23"/>
    <p:sldId id="291" r:id="rId24"/>
    <p:sldId id="1394" r:id="rId25"/>
    <p:sldId id="1396" r:id="rId26"/>
    <p:sldId id="1393" r:id="rId27"/>
    <p:sldId id="1404" r:id="rId28"/>
    <p:sldId id="1401" r:id="rId29"/>
    <p:sldId id="1400" r:id="rId30"/>
    <p:sldId id="1402" r:id="rId31"/>
    <p:sldId id="1403" r:id="rId32"/>
    <p:sldId id="259" r:id="rId33"/>
    <p:sldId id="1389" r:id="rId34"/>
    <p:sldId id="292" r:id="rId35"/>
    <p:sldId id="29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74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950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8E48E2-4AD4-4D1E-B624-351153FE23B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11ADD50-DDEB-4E63-BEB0-839183A3DB18}">
      <dgm:prSet/>
      <dgm:spPr/>
      <dgm:t>
        <a:bodyPr/>
        <a:lstStyle/>
        <a:p>
          <a:r>
            <a:rPr lang="da-DK" dirty="0"/>
            <a:t>Load Data</a:t>
          </a:r>
          <a:endParaRPr lang="en-US" dirty="0"/>
        </a:p>
      </dgm:t>
    </dgm:pt>
    <dgm:pt modelId="{50083377-9D19-4AB4-BE8A-1B2CB695F555}" type="parTrans" cxnId="{52754AFE-8B2B-42C4-80EA-76F5CFB130F7}">
      <dgm:prSet/>
      <dgm:spPr/>
      <dgm:t>
        <a:bodyPr/>
        <a:lstStyle/>
        <a:p>
          <a:endParaRPr lang="en-US"/>
        </a:p>
      </dgm:t>
    </dgm:pt>
    <dgm:pt modelId="{929DB3F4-6490-49EC-B3A8-E184CA0A9C9F}" type="sibTrans" cxnId="{52754AFE-8B2B-42C4-80EA-76F5CFB130F7}">
      <dgm:prSet/>
      <dgm:spPr/>
      <dgm:t>
        <a:bodyPr/>
        <a:lstStyle/>
        <a:p>
          <a:endParaRPr lang="en-US"/>
        </a:p>
      </dgm:t>
    </dgm:pt>
    <dgm:pt modelId="{3CB61E43-9BC0-45F3-AC79-0728B862BCEC}">
      <dgm:prSet/>
      <dgm:spPr/>
      <dgm:t>
        <a:bodyPr/>
        <a:lstStyle/>
        <a:p>
          <a:r>
            <a:rPr lang="da-DK" dirty="0"/>
            <a:t>Define Model</a:t>
          </a:r>
          <a:endParaRPr lang="en-US" dirty="0"/>
        </a:p>
      </dgm:t>
    </dgm:pt>
    <dgm:pt modelId="{0C57B552-700B-4846-872E-17D6339F09C1}" type="parTrans" cxnId="{83369FD4-A59F-4AA5-B4CA-640583B8A214}">
      <dgm:prSet/>
      <dgm:spPr/>
      <dgm:t>
        <a:bodyPr/>
        <a:lstStyle/>
        <a:p>
          <a:endParaRPr lang="en-US"/>
        </a:p>
      </dgm:t>
    </dgm:pt>
    <dgm:pt modelId="{9AEA6E15-E7D8-4A3B-BAFE-2CD7BBCBFC82}" type="sibTrans" cxnId="{83369FD4-A59F-4AA5-B4CA-640583B8A214}">
      <dgm:prSet/>
      <dgm:spPr/>
      <dgm:t>
        <a:bodyPr/>
        <a:lstStyle/>
        <a:p>
          <a:endParaRPr lang="en-US"/>
        </a:p>
      </dgm:t>
    </dgm:pt>
    <dgm:pt modelId="{16B1039A-6968-4829-8135-2811DEB8DFDE}">
      <dgm:prSet/>
      <dgm:spPr/>
      <dgm:t>
        <a:bodyPr/>
        <a:lstStyle/>
        <a:p>
          <a:r>
            <a:rPr lang="da-DK" dirty="0"/>
            <a:t>Compile Model</a:t>
          </a:r>
          <a:endParaRPr lang="en-US" dirty="0"/>
        </a:p>
      </dgm:t>
    </dgm:pt>
    <dgm:pt modelId="{93028EFC-1A5C-4CD5-9C78-EA66F02A7E6B}" type="parTrans" cxnId="{4AF60E1A-934F-4A90-A545-C2CE217B41F0}">
      <dgm:prSet/>
      <dgm:spPr/>
      <dgm:t>
        <a:bodyPr/>
        <a:lstStyle/>
        <a:p>
          <a:endParaRPr lang="en-US"/>
        </a:p>
      </dgm:t>
    </dgm:pt>
    <dgm:pt modelId="{15644DA3-D561-4D89-9E1A-FFD3503A142E}" type="sibTrans" cxnId="{4AF60E1A-934F-4A90-A545-C2CE217B41F0}">
      <dgm:prSet/>
      <dgm:spPr/>
      <dgm:t>
        <a:bodyPr/>
        <a:lstStyle/>
        <a:p>
          <a:endParaRPr lang="en-US"/>
        </a:p>
      </dgm:t>
    </dgm:pt>
    <dgm:pt modelId="{BD0B97A8-F2DD-4AA4-A12E-6105B4486951}">
      <dgm:prSet/>
      <dgm:spPr/>
      <dgm:t>
        <a:bodyPr/>
        <a:lstStyle/>
        <a:p>
          <a:r>
            <a:rPr lang="da-DK" dirty="0"/>
            <a:t>Fit Model</a:t>
          </a:r>
          <a:endParaRPr lang="en-US" dirty="0"/>
        </a:p>
      </dgm:t>
    </dgm:pt>
    <dgm:pt modelId="{16595A00-98C2-4605-BA1A-ECC6F1401D38}" type="parTrans" cxnId="{A53B741E-2924-4084-BBBD-C9705F170C26}">
      <dgm:prSet/>
      <dgm:spPr/>
      <dgm:t>
        <a:bodyPr/>
        <a:lstStyle/>
        <a:p>
          <a:endParaRPr lang="en-US"/>
        </a:p>
      </dgm:t>
    </dgm:pt>
    <dgm:pt modelId="{639E25CF-C3D1-47E9-A623-367551B64B5B}" type="sibTrans" cxnId="{A53B741E-2924-4084-BBBD-C9705F170C26}">
      <dgm:prSet/>
      <dgm:spPr/>
      <dgm:t>
        <a:bodyPr/>
        <a:lstStyle/>
        <a:p>
          <a:endParaRPr lang="en-US"/>
        </a:p>
      </dgm:t>
    </dgm:pt>
    <dgm:pt modelId="{977A2551-CC82-4082-839F-178EE24B913D}">
      <dgm:prSet/>
      <dgm:spPr/>
      <dgm:t>
        <a:bodyPr/>
        <a:lstStyle/>
        <a:p>
          <a:r>
            <a:rPr lang="da-DK" dirty="0"/>
            <a:t>Evaluate Model</a:t>
          </a:r>
          <a:endParaRPr lang="en-US" dirty="0"/>
        </a:p>
      </dgm:t>
    </dgm:pt>
    <dgm:pt modelId="{BDFFE9A0-657E-45A0-B542-10D94E2E8BF8}" type="parTrans" cxnId="{3B6E1CB7-2BEE-47AF-81BA-F30C2B7FB1DE}">
      <dgm:prSet/>
      <dgm:spPr/>
      <dgm:t>
        <a:bodyPr/>
        <a:lstStyle/>
        <a:p>
          <a:endParaRPr lang="en-US"/>
        </a:p>
      </dgm:t>
    </dgm:pt>
    <dgm:pt modelId="{FA93E505-5F63-4B80-8C01-F0D54C323546}" type="sibTrans" cxnId="{3B6E1CB7-2BEE-47AF-81BA-F30C2B7FB1DE}">
      <dgm:prSet/>
      <dgm:spPr/>
      <dgm:t>
        <a:bodyPr/>
        <a:lstStyle/>
        <a:p>
          <a:endParaRPr lang="en-US"/>
        </a:p>
      </dgm:t>
    </dgm:pt>
    <dgm:pt modelId="{8F1E9CEA-BF9F-5242-AB18-3104FA6709EA}" type="pres">
      <dgm:prSet presAssocID="{018E48E2-4AD4-4D1E-B624-351153FE23B6}" presName="linear" presStyleCnt="0">
        <dgm:presLayoutVars>
          <dgm:animLvl val="lvl"/>
          <dgm:resizeHandles val="exact"/>
        </dgm:presLayoutVars>
      </dgm:prSet>
      <dgm:spPr/>
    </dgm:pt>
    <dgm:pt modelId="{14BE637F-49EA-F54C-9B91-CF047456D577}" type="pres">
      <dgm:prSet presAssocID="{811ADD50-DDEB-4E63-BEB0-839183A3DB1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CF317D0-9042-D546-9216-6B40D29AE038}" type="pres">
      <dgm:prSet presAssocID="{929DB3F4-6490-49EC-B3A8-E184CA0A9C9F}" presName="spacer" presStyleCnt="0"/>
      <dgm:spPr/>
    </dgm:pt>
    <dgm:pt modelId="{81DCF9F7-371B-C74E-B6AF-257C9EB1D618}" type="pres">
      <dgm:prSet presAssocID="{3CB61E43-9BC0-45F3-AC79-0728B862BCE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D83995F-650B-6644-BC4A-3CCB85BC34EE}" type="pres">
      <dgm:prSet presAssocID="{9AEA6E15-E7D8-4A3B-BAFE-2CD7BBCBFC82}" presName="spacer" presStyleCnt="0"/>
      <dgm:spPr/>
    </dgm:pt>
    <dgm:pt modelId="{5CB43ECD-C5B4-6D4E-8D67-79F13AE3257B}" type="pres">
      <dgm:prSet presAssocID="{16B1039A-6968-4829-8135-2811DEB8DFD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AA1397E-B49E-7042-A36A-794C1E22877C}" type="pres">
      <dgm:prSet presAssocID="{15644DA3-D561-4D89-9E1A-FFD3503A142E}" presName="spacer" presStyleCnt="0"/>
      <dgm:spPr/>
    </dgm:pt>
    <dgm:pt modelId="{0E84F605-CD26-4445-9DE4-E41434AC5231}" type="pres">
      <dgm:prSet presAssocID="{BD0B97A8-F2DD-4AA4-A12E-6105B448695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8301D28-1523-DC4D-B223-38974D518F56}" type="pres">
      <dgm:prSet presAssocID="{639E25CF-C3D1-47E9-A623-367551B64B5B}" presName="spacer" presStyleCnt="0"/>
      <dgm:spPr/>
    </dgm:pt>
    <dgm:pt modelId="{8DB661CD-4B4C-C447-AD28-5CDC9BD1D238}" type="pres">
      <dgm:prSet presAssocID="{977A2551-CC82-4082-839F-178EE24B913D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AF60E1A-934F-4A90-A545-C2CE217B41F0}" srcId="{018E48E2-4AD4-4D1E-B624-351153FE23B6}" destId="{16B1039A-6968-4829-8135-2811DEB8DFDE}" srcOrd="2" destOrd="0" parTransId="{93028EFC-1A5C-4CD5-9C78-EA66F02A7E6B}" sibTransId="{15644DA3-D561-4D89-9E1A-FFD3503A142E}"/>
    <dgm:cxn modelId="{D4D55B1A-6052-7940-8B67-BCC9945933F1}" type="presOf" srcId="{BD0B97A8-F2DD-4AA4-A12E-6105B4486951}" destId="{0E84F605-CD26-4445-9DE4-E41434AC5231}" srcOrd="0" destOrd="0" presId="urn:microsoft.com/office/officeart/2005/8/layout/vList2"/>
    <dgm:cxn modelId="{A53B741E-2924-4084-BBBD-C9705F170C26}" srcId="{018E48E2-4AD4-4D1E-B624-351153FE23B6}" destId="{BD0B97A8-F2DD-4AA4-A12E-6105B4486951}" srcOrd="3" destOrd="0" parTransId="{16595A00-98C2-4605-BA1A-ECC6F1401D38}" sibTransId="{639E25CF-C3D1-47E9-A623-367551B64B5B}"/>
    <dgm:cxn modelId="{AA842324-67B0-774D-AE1E-8C7CE7564033}" type="presOf" srcId="{018E48E2-4AD4-4D1E-B624-351153FE23B6}" destId="{8F1E9CEA-BF9F-5242-AB18-3104FA6709EA}" srcOrd="0" destOrd="0" presId="urn:microsoft.com/office/officeart/2005/8/layout/vList2"/>
    <dgm:cxn modelId="{F457E134-2B08-884A-9840-0A634F59D822}" type="presOf" srcId="{16B1039A-6968-4829-8135-2811DEB8DFDE}" destId="{5CB43ECD-C5B4-6D4E-8D67-79F13AE3257B}" srcOrd="0" destOrd="0" presId="urn:microsoft.com/office/officeart/2005/8/layout/vList2"/>
    <dgm:cxn modelId="{3B6E1CB7-2BEE-47AF-81BA-F30C2B7FB1DE}" srcId="{018E48E2-4AD4-4D1E-B624-351153FE23B6}" destId="{977A2551-CC82-4082-839F-178EE24B913D}" srcOrd="4" destOrd="0" parTransId="{BDFFE9A0-657E-45A0-B542-10D94E2E8BF8}" sibTransId="{FA93E505-5F63-4B80-8C01-F0D54C323546}"/>
    <dgm:cxn modelId="{21AC3AC2-BBB6-F942-9256-7C018971D1A1}" type="presOf" srcId="{811ADD50-DDEB-4E63-BEB0-839183A3DB18}" destId="{14BE637F-49EA-F54C-9B91-CF047456D577}" srcOrd="0" destOrd="0" presId="urn:microsoft.com/office/officeart/2005/8/layout/vList2"/>
    <dgm:cxn modelId="{2CF2D4CD-CE9A-8B45-92B6-EDBEC55BB935}" type="presOf" srcId="{977A2551-CC82-4082-839F-178EE24B913D}" destId="{8DB661CD-4B4C-C447-AD28-5CDC9BD1D238}" srcOrd="0" destOrd="0" presId="urn:microsoft.com/office/officeart/2005/8/layout/vList2"/>
    <dgm:cxn modelId="{83369FD4-A59F-4AA5-B4CA-640583B8A214}" srcId="{018E48E2-4AD4-4D1E-B624-351153FE23B6}" destId="{3CB61E43-9BC0-45F3-AC79-0728B862BCEC}" srcOrd="1" destOrd="0" parTransId="{0C57B552-700B-4846-872E-17D6339F09C1}" sibTransId="{9AEA6E15-E7D8-4A3B-BAFE-2CD7BBCBFC82}"/>
    <dgm:cxn modelId="{202C8BDD-AC60-E649-AFBA-A2791233B3D1}" type="presOf" srcId="{3CB61E43-9BC0-45F3-AC79-0728B862BCEC}" destId="{81DCF9F7-371B-C74E-B6AF-257C9EB1D618}" srcOrd="0" destOrd="0" presId="urn:microsoft.com/office/officeart/2005/8/layout/vList2"/>
    <dgm:cxn modelId="{52754AFE-8B2B-42C4-80EA-76F5CFB130F7}" srcId="{018E48E2-4AD4-4D1E-B624-351153FE23B6}" destId="{811ADD50-DDEB-4E63-BEB0-839183A3DB18}" srcOrd="0" destOrd="0" parTransId="{50083377-9D19-4AB4-BE8A-1B2CB695F555}" sibTransId="{929DB3F4-6490-49EC-B3A8-E184CA0A9C9F}"/>
    <dgm:cxn modelId="{6ECA52F1-B837-B840-98EF-CD0B3B437330}" type="presParOf" srcId="{8F1E9CEA-BF9F-5242-AB18-3104FA6709EA}" destId="{14BE637F-49EA-F54C-9B91-CF047456D577}" srcOrd="0" destOrd="0" presId="urn:microsoft.com/office/officeart/2005/8/layout/vList2"/>
    <dgm:cxn modelId="{F0C9E22C-9011-0A40-9C7E-F7A999B3DCFF}" type="presParOf" srcId="{8F1E9CEA-BF9F-5242-AB18-3104FA6709EA}" destId="{2CF317D0-9042-D546-9216-6B40D29AE038}" srcOrd="1" destOrd="0" presId="urn:microsoft.com/office/officeart/2005/8/layout/vList2"/>
    <dgm:cxn modelId="{7E8923ED-92A5-044A-B7BE-B13CCEF32DD9}" type="presParOf" srcId="{8F1E9CEA-BF9F-5242-AB18-3104FA6709EA}" destId="{81DCF9F7-371B-C74E-B6AF-257C9EB1D618}" srcOrd="2" destOrd="0" presId="urn:microsoft.com/office/officeart/2005/8/layout/vList2"/>
    <dgm:cxn modelId="{E61F09F3-8C8D-C243-A5B2-764D15A043F3}" type="presParOf" srcId="{8F1E9CEA-BF9F-5242-AB18-3104FA6709EA}" destId="{0D83995F-650B-6644-BC4A-3CCB85BC34EE}" srcOrd="3" destOrd="0" presId="urn:microsoft.com/office/officeart/2005/8/layout/vList2"/>
    <dgm:cxn modelId="{0159BEDF-EB4E-6140-A639-BB6B3BBE835F}" type="presParOf" srcId="{8F1E9CEA-BF9F-5242-AB18-3104FA6709EA}" destId="{5CB43ECD-C5B4-6D4E-8D67-79F13AE3257B}" srcOrd="4" destOrd="0" presId="urn:microsoft.com/office/officeart/2005/8/layout/vList2"/>
    <dgm:cxn modelId="{15E2C08B-3EAA-E649-A9C6-C5C225CB24D6}" type="presParOf" srcId="{8F1E9CEA-BF9F-5242-AB18-3104FA6709EA}" destId="{5AA1397E-B49E-7042-A36A-794C1E22877C}" srcOrd="5" destOrd="0" presId="urn:microsoft.com/office/officeart/2005/8/layout/vList2"/>
    <dgm:cxn modelId="{00FAEAEE-4AE1-6B4D-AFA5-1EF93B33A6C0}" type="presParOf" srcId="{8F1E9CEA-BF9F-5242-AB18-3104FA6709EA}" destId="{0E84F605-CD26-4445-9DE4-E41434AC5231}" srcOrd="6" destOrd="0" presId="urn:microsoft.com/office/officeart/2005/8/layout/vList2"/>
    <dgm:cxn modelId="{CC8279D0-3AAA-D649-9206-3E4636D2D90E}" type="presParOf" srcId="{8F1E9CEA-BF9F-5242-AB18-3104FA6709EA}" destId="{C8301D28-1523-DC4D-B223-38974D518F56}" srcOrd="7" destOrd="0" presId="urn:microsoft.com/office/officeart/2005/8/layout/vList2"/>
    <dgm:cxn modelId="{49099C99-86E9-1844-BD90-CFF959412DA5}" type="presParOf" srcId="{8F1E9CEA-BF9F-5242-AB18-3104FA6709EA}" destId="{8DB661CD-4B4C-C447-AD28-5CDC9BD1D23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BE637F-49EA-F54C-9B91-CF047456D577}">
      <dsp:nvSpPr>
        <dsp:cNvPr id="0" name=""/>
        <dsp:cNvSpPr/>
      </dsp:nvSpPr>
      <dsp:spPr>
        <a:xfrm>
          <a:off x="0" y="50922"/>
          <a:ext cx="6513603" cy="10553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4400" kern="1200" dirty="0"/>
            <a:t>Load Data</a:t>
          </a:r>
          <a:endParaRPr lang="en-US" sz="4400" kern="1200" dirty="0"/>
        </a:p>
      </dsp:txBody>
      <dsp:txXfrm>
        <a:off x="51517" y="102439"/>
        <a:ext cx="6410569" cy="952306"/>
      </dsp:txXfrm>
    </dsp:sp>
    <dsp:sp modelId="{81DCF9F7-371B-C74E-B6AF-257C9EB1D618}">
      <dsp:nvSpPr>
        <dsp:cNvPr id="0" name=""/>
        <dsp:cNvSpPr/>
      </dsp:nvSpPr>
      <dsp:spPr>
        <a:xfrm>
          <a:off x="0" y="1232982"/>
          <a:ext cx="6513603" cy="1055340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4400" kern="1200" dirty="0"/>
            <a:t>Define Model</a:t>
          </a:r>
          <a:endParaRPr lang="en-US" sz="4400" kern="1200" dirty="0"/>
        </a:p>
      </dsp:txBody>
      <dsp:txXfrm>
        <a:off x="51517" y="1284499"/>
        <a:ext cx="6410569" cy="952306"/>
      </dsp:txXfrm>
    </dsp:sp>
    <dsp:sp modelId="{5CB43ECD-C5B4-6D4E-8D67-79F13AE3257B}">
      <dsp:nvSpPr>
        <dsp:cNvPr id="0" name=""/>
        <dsp:cNvSpPr/>
      </dsp:nvSpPr>
      <dsp:spPr>
        <a:xfrm>
          <a:off x="0" y="2415043"/>
          <a:ext cx="6513603" cy="105534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4400" kern="1200" dirty="0"/>
            <a:t>Compile Model</a:t>
          </a:r>
          <a:endParaRPr lang="en-US" sz="4400" kern="1200" dirty="0"/>
        </a:p>
      </dsp:txBody>
      <dsp:txXfrm>
        <a:off x="51517" y="2466560"/>
        <a:ext cx="6410569" cy="952306"/>
      </dsp:txXfrm>
    </dsp:sp>
    <dsp:sp modelId="{0E84F605-CD26-4445-9DE4-E41434AC5231}">
      <dsp:nvSpPr>
        <dsp:cNvPr id="0" name=""/>
        <dsp:cNvSpPr/>
      </dsp:nvSpPr>
      <dsp:spPr>
        <a:xfrm>
          <a:off x="0" y="3597103"/>
          <a:ext cx="6513603" cy="1055340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4400" kern="1200" dirty="0"/>
            <a:t>Fit Model</a:t>
          </a:r>
          <a:endParaRPr lang="en-US" sz="4400" kern="1200" dirty="0"/>
        </a:p>
      </dsp:txBody>
      <dsp:txXfrm>
        <a:off x="51517" y="3648620"/>
        <a:ext cx="6410569" cy="952306"/>
      </dsp:txXfrm>
    </dsp:sp>
    <dsp:sp modelId="{8DB661CD-4B4C-C447-AD28-5CDC9BD1D238}">
      <dsp:nvSpPr>
        <dsp:cNvPr id="0" name=""/>
        <dsp:cNvSpPr/>
      </dsp:nvSpPr>
      <dsp:spPr>
        <a:xfrm>
          <a:off x="0" y="4779163"/>
          <a:ext cx="6513603" cy="10553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4400" kern="1200" dirty="0"/>
            <a:t>Evaluate Model</a:t>
          </a:r>
          <a:endParaRPr lang="en-US" sz="4400" kern="1200" dirty="0"/>
        </a:p>
      </dsp:txBody>
      <dsp:txXfrm>
        <a:off x="51517" y="4830680"/>
        <a:ext cx="6410569" cy="9523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07C782-4589-4487-9F87-A89D376263DF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8BECEB-59F6-47FA-A9AC-16A0639AE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999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Cut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6465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e739211fb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e739211fb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776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e739211fb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e739211fb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25237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e739211fb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5e739211fb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1094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5e739211fb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5e739211fb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114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710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435C9A-69EC-467A-855F-18A03067D6EA}" type="slidenum">
              <a:rPr lang="en-US"/>
              <a:pPr/>
              <a:t>7</a:t>
            </a:fld>
            <a:endParaRPr lang="en-US"/>
          </a:p>
        </p:txBody>
      </p:sp>
      <p:sp>
        <p:nvSpPr>
          <p:cNvPr id="77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778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37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CEEC69-6992-441D-B26F-DADBD2986E52}" type="slidenum">
              <a:rPr lang="en-US"/>
              <a:pPr/>
              <a:t>8</a:t>
            </a:fld>
            <a:endParaRPr lang="en-US"/>
          </a:p>
        </p:txBody>
      </p:sp>
      <p:sp>
        <p:nvSpPr>
          <p:cNvPr id="78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78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77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31623-F0E8-4B43-9393-CF286AD55EF7}" type="slidenum">
              <a:rPr lang="en-US"/>
              <a:pPr/>
              <a:t>9</a:t>
            </a:fld>
            <a:endParaRPr lang="en-US"/>
          </a:p>
        </p:txBody>
      </p:sp>
      <p:sp>
        <p:nvSpPr>
          <p:cNvPr id="78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782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56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81615B-00F3-4DDF-A3FD-27A961486B97}" type="slidenum">
              <a:rPr lang="en-US"/>
              <a:pPr/>
              <a:t>10</a:t>
            </a:fld>
            <a:endParaRPr lang="en-US"/>
          </a:p>
        </p:txBody>
      </p:sp>
      <p:sp>
        <p:nvSpPr>
          <p:cNvPr id="78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78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641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C97D60-1F67-9049-9332-09B31DA4906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4933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C97D60-1F67-9049-9332-09B31DA4906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695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e739211fb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5e739211fb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4960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9A455-2F40-478F-8149-45520DCD6531}" type="datetime1">
              <a:rPr lang="en-US" smtClean="0"/>
              <a:t>2/19/2020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A8FDB-5ECF-4FC2-BAB5-B97191226417}" type="datetime1">
              <a:rPr lang="en-US" smtClean="0"/>
              <a:t>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FDBA7-D394-4E0D-88EC-39027C0F74E8}" type="datetime1">
              <a:rPr lang="en-US" smtClean="0"/>
              <a:t>2/19/2020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71696-2F8F-4F21-9CB6-64941D69A6BE}" type="datetime1">
              <a:rPr lang="en-US" smtClean="0"/>
              <a:t>2/19/2020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42875"/>
            <a:ext cx="3556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16324595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B9970-F6F2-4550-9779-21A82022E00F}" type="datetime1">
              <a:rPr lang="en-US" smtClean="0"/>
              <a:t>2/19/2020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42875"/>
            <a:ext cx="3556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38769893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347115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3997533"/>
            <a:ext cx="12192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680600" y="2743200"/>
            <a:ext cx="10830800" cy="10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513549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701844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623487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119563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87767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3A411-6156-40BC-853F-B0B068F9521A}" type="datetime1">
              <a:rPr lang="en-US" smtClean="0"/>
              <a:t>2/19/2020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77300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75476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6096000" y="10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40" name="Google Shape;40;p9"/>
          <p:cNvCxnSpPr/>
          <p:nvPr/>
        </p:nvCxnSpPr>
        <p:spPr>
          <a:xfrm>
            <a:off x="6706233" y="5994000"/>
            <a:ext cx="624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354000" y="1607767"/>
            <a:ext cx="5393600" cy="20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354000" y="3692001"/>
            <a:ext cx="5393600" cy="1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730103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415600" y="5649100"/>
            <a:ext cx="79984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139205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321967"/>
            <a:ext cx="11360800" cy="25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8666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8666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8666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8666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8666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8666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8666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8666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8666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415600" y="4095067"/>
            <a:ext cx="11360800" cy="12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023214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21450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3997533"/>
            <a:ext cx="12192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0600" y="1676400"/>
            <a:ext cx="10830800" cy="21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80600" y="4243084"/>
            <a:ext cx="10830800" cy="8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036543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2F6BEE-7F87-9C4D-8FE4-9E98744586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C4C1E33E-918C-964F-9A6E-B4C62754E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A39D66A-A62C-1E44-84DF-06A3305E3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229FB-6684-4F0D-9706-39CBCE2869EE}" type="datetime1">
              <a:rPr lang="en-US" smtClean="0"/>
              <a:t>2/19/2020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273602F-754E-B443-8416-552C2C35F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B1A62A0-96D6-8C47-8F8C-59652A76B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6125-572A-2340-ABCA-23E0746851A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71476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8E705C-30EF-0642-99E9-784A59027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549E939-4370-8A4E-B2FC-5DF945D5E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33001B3-7268-634E-BF14-8982C08C4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26FA0-B183-4517-A3FA-9795956E119E}" type="datetime1">
              <a:rPr lang="en-US" smtClean="0"/>
              <a:t>2/19/2020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78E0DF8-63B5-8A44-BFBD-D6B329065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3574F50-61F2-7A4D-892F-F8B8331DB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6125-572A-2340-ABCA-23E0746851A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374181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359485-82A4-984D-B267-7EC2218C3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2A3B0B16-2DF2-F244-AC00-B43E533A2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8FAE0599-F2BF-4B41-8704-C952A9CFC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FFABE-6616-4A69-B031-6CB65690C2C0}" type="datetime1">
              <a:rPr lang="en-US" smtClean="0"/>
              <a:t>2/19/2020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736845E-F00A-5642-9E6F-4B30C6F91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6D6C080-3BE0-7746-A53F-8BFD59E6A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6125-572A-2340-ABCA-23E0746851A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576594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472194-8FE8-1B42-B986-8CA058573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92283EA-7E81-AC4A-A9B8-93E22C1C17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E7FF8D29-DE1B-934B-B54C-C066D8500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126570A8-665A-294F-AA51-9B25EEF39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A34C2-CE91-4864-82D8-2EA0C85A3072}" type="datetime1">
              <a:rPr lang="en-US" smtClean="0"/>
              <a:t>2/19/2020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CEF9F864-7A23-0449-80E9-CF25FCC07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01B9C84A-3EAD-4543-8E7F-95A2B0672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6125-572A-2340-ABCA-23E0746851A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63905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8FD3C-B62F-499B-972B-F3E06657DBBC}" type="datetime1">
              <a:rPr lang="en-US" smtClean="0"/>
              <a:t>2/19/2020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66076D-9279-CA46-97D1-B4E261475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A56FABA-4E9F-5944-B608-83EEC7E0CA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4803E37C-7DE1-BE41-9DC0-6D195E905D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400CDEBA-3D38-064B-8F7F-189D0AB329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E347A9F9-ED9D-5A4A-8CDB-30BDF3CCCF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3767EE0C-9BCE-0D42-95D4-22A00B99C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5CB78-9BF3-44AD-B314-2814391CFB30}" type="datetime1">
              <a:rPr lang="en-US" smtClean="0"/>
              <a:t>2/19/2020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DC330C31-CB99-C345-A0AF-17EDAA504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2BD5B6FA-8D32-A243-B841-C458421F3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6125-572A-2340-ABCA-23E0746851A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428239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FAAF3C-E3CE-5B45-BD9C-CC922B4E7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CA8AE649-A933-B843-99AE-58C7CF86D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F6840-DAE5-4BAE-BD75-732CAE3E7762}" type="datetime1">
              <a:rPr lang="en-US" smtClean="0"/>
              <a:t>2/19/2020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A227EAF3-12E7-944A-9EBA-9A405EA1E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91967F84-148D-F944-A643-02CA06921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6125-572A-2340-ABCA-23E0746851A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893583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4BAB6AEB-4B37-EA40-A0C0-8E377EE71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05A17-81CD-4BA4-8345-F66CE975A3BD}" type="datetime1">
              <a:rPr lang="en-US" smtClean="0"/>
              <a:t>2/19/2020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58328513-366D-D44C-B018-5BE8CA1A2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8DF45611-BD5F-0F40-98B9-7BCDB9212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6125-572A-2340-ABCA-23E0746851A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008608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23F9E6-54DD-E646-B55A-4117D1B4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CD989CC-9907-C341-AE77-44B181944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C69D38D9-0D77-6942-BE1D-129182CD9E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9C0F17FA-CE12-644C-87CD-1BD5C303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E4D6C-9B0A-4C5B-83A6-344E23BC4428}" type="datetime1">
              <a:rPr lang="en-US" smtClean="0"/>
              <a:t>2/19/2020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EABC8E67-8174-B940-816B-A0A633E31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E2B4D5D9-0DD8-0342-8B43-9FB4D4BDE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6125-572A-2340-ABCA-23E0746851A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918152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01EB5F-A16F-8B4E-B15B-062650AE8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9328F133-987A-AF49-A986-FBEF750DC9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50157A97-C302-8A4A-BC21-DB54CF18E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12E2D86F-DFC4-9243-8E96-E9E370E80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93ECD-A581-49A2-9D64-78A6F479C335}" type="datetime1">
              <a:rPr lang="en-US" smtClean="0"/>
              <a:t>2/19/2020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0F00C303-EE94-614D-AA2D-9CDC7B9FF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AC9034F1-0DFB-EA46-93D0-990422023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6125-572A-2340-ABCA-23E0746851A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301780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8F2221-7370-6C4A-91B5-6C8F0B2D7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CEAC222C-6ED5-1947-9CD3-6DA2370F6F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1C42092F-5E4A-D245-9231-440FEF72B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93966-23F6-41D1-85CA-DA5CE249BB6F}" type="datetime1">
              <a:rPr lang="en-US" smtClean="0"/>
              <a:t>2/19/2020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F797FD0-5884-1847-B910-6EF4A0BDA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56646C9-B6B6-8041-ADF2-D09D0750F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6125-572A-2340-ABCA-23E0746851A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17283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CBAD6BA8-81B1-934C-A0F1-61F37272B2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64033651-880D-0643-BD0F-ABC75A653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EE752C8-38F3-E244-90A1-51A29B2C9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A99F2-7E7F-42DF-A5F7-D988ED825ED1}" type="datetime1">
              <a:rPr lang="en-US" smtClean="0"/>
              <a:t>2/19/2020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0953446A-57EB-3145-B040-3A158939A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C8E301C-2F52-6442-93CB-676693C84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6125-572A-2340-ABCA-23E0746851A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5444384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2" descr="onderwijs achtergrond Eng 4-3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202584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el 1"/>
          <p:cNvSpPr>
            <a:spLocks noGrp="1"/>
          </p:cNvSpPr>
          <p:nvPr>
            <p:ph type="ctrTitle"/>
          </p:nvPr>
        </p:nvSpPr>
        <p:spPr>
          <a:xfrm>
            <a:off x="1219200" y="2451217"/>
            <a:ext cx="9870331" cy="782344"/>
          </a:xfrm>
          <a:prstGeom prst="rect">
            <a:avLst/>
          </a:prstGeom>
        </p:spPr>
        <p:txBody>
          <a:bodyPr/>
          <a:lstStyle>
            <a:lvl1pPr>
              <a:defRPr sz="3500" b="1" i="0" cap="none">
                <a:solidFill>
                  <a:schemeClr val="bg1"/>
                </a:solidFill>
                <a:latin typeface="Segoe UI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dirty="0" err="1"/>
              <a:t>om</a:t>
            </a:r>
            <a:r>
              <a:rPr lang="en-GB" dirty="0"/>
              <a:t> de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7" name="Subtitel 2"/>
          <p:cNvSpPr>
            <a:spLocks noGrp="1"/>
          </p:cNvSpPr>
          <p:nvPr>
            <p:ph type="subTitle" idx="1"/>
          </p:nvPr>
        </p:nvSpPr>
        <p:spPr>
          <a:xfrm>
            <a:off x="1219199" y="3233561"/>
            <a:ext cx="9870332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 baseline="0">
                <a:solidFill>
                  <a:schemeClr val="bg1"/>
                </a:solidFill>
                <a:latin typeface="Segoe UI"/>
                <a:cs typeface="Segoe U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dirty="0" err="1"/>
              <a:t>om</a:t>
            </a:r>
            <a:r>
              <a:rPr lang="en-GB" dirty="0"/>
              <a:t> de </a:t>
            </a:r>
            <a:r>
              <a:rPr lang="en-GB" dirty="0" err="1"/>
              <a:t>ondertitelstijl</a:t>
            </a:r>
            <a:r>
              <a:rPr lang="en-GB" dirty="0"/>
              <a:t> van het model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>
          <a:xfrm>
            <a:off x="1219200" y="6356351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latin typeface="Segoe UI"/>
                <a:ea typeface="+mn-ea"/>
                <a:cs typeface="Segoe UI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0" y="6346801"/>
            <a:ext cx="864000" cy="365125"/>
          </a:xfrm>
        </p:spPr>
        <p:txBody>
          <a:bodyPr/>
          <a:lstStyle/>
          <a:p>
            <a:fld id="{EA4207BE-EE20-4968-B845-7C4B1E022BA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78359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536FA-2211-4B23-8CEB-43F87B920B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1FFA31-F18F-41F4-B0FB-8F45C6C8B1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9E184-FE78-4ACE-8AD0-569A80194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5F8EC-6781-47AC-8145-9DF19ED7B999}" type="datetime1">
              <a:rPr lang="en-US" smtClean="0"/>
              <a:t>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6751F-8F15-4B57-AE30-C627DEE14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FA10A-AC5C-4293-A861-D76BCB304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AFE02-D1B4-4149-B972-C7E7C5DE4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647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12317-694A-48B5-86D3-02BBA3303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D4BDA-3BAC-40B0-8400-CF64C3BFC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526C7-4D12-4417-9D77-202464F92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BD185-FA3A-44E0-8983-7AF154375F1B}" type="datetime1">
              <a:rPr lang="en-US" smtClean="0"/>
              <a:t>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82A96-8580-4A4B-84A8-E0B9AB0A4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3805C-A70A-4763-BD35-4D0EA3644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AFE02-D1B4-4149-B972-C7E7C5DE4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335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560E1-748A-4F77-8CF3-F252D79B7901}" type="datetime1">
              <a:rPr lang="en-US" smtClean="0"/>
              <a:t>2/19/2020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F78B4-E5F6-4AFB-98C9-3597415BB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B25130-92E6-42B3-9A64-E00AF7FB8F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946" y="6356350"/>
            <a:ext cx="2743200" cy="365125"/>
          </a:xfrm>
        </p:spPr>
        <p:txBody>
          <a:bodyPr/>
          <a:lstStyle/>
          <a:p>
            <a:fld id="{913CF467-F6B2-416F-8784-404C8CE34E7A}" type="datetime1">
              <a:rPr lang="en-US" smtClean="0"/>
              <a:t>2/19/2020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D695EC-E60C-4FDE-B347-1D950D47F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42805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637DEE-1090-4A42-A2A7-DA376D8E5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8044" y="6356350"/>
            <a:ext cx="2743200" cy="365125"/>
          </a:xfrm>
        </p:spPr>
        <p:txBody>
          <a:bodyPr/>
          <a:lstStyle/>
          <a:p>
            <a:fld id="{47BAFE02-D1B4-4149-B972-C7E7C5DE4AA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2A3834-B2F0-476A-8BE7-35B8256379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10925" y="5888809"/>
            <a:ext cx="981075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3668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749A2-C2CD-4BFF-B58D-A77474489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D65AA7-B401-4BB8-B6D8-3D3C82AC7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D5CBF-CA8C-4196-9EAC-907248E97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2A84B-CB2E-4DAE-8BB6-96F3F10E3024}" type="datetime1">
              <a:rPr lang="en-US" smtClean="0"/>
              <a:t>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71660-188F-4DD8-B3A8-6635B15DA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5685B-2121-4EF5-B17F-5CCDCEE57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AFE02-D1B4-4149-B972-C7E7C5DE4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36869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1D90F-9EBF-4D82-BE42-206969C23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7EA81-7082-4116-B9B9-D563E31766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A248AB-E941-4F05-A52E-EB0F4ABDC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B006B5-3F90-415C-BA72-B9D1E9D0A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C9289-76F8-4728-A83B-6F287C31300A}" type="datetime1">
              <a:rPr lang="en-US" smtClean="0"/>
              <a:t>2/19/2020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1FF4C8-CD8C-48B9-8CD3-7E9FAD3D1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07F933-6D3A-4B0F-83E2-33777DCE4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AFE02-D1B4-4149-B972-C7E7C5DE4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8472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27D13-A9FD-4A3E-935D-A775C7379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61883F-C439-4C0E-B47D-A95BD8562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C47F95-9990-4C9F-8963-341C17588B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A12C5D-765D-4F71-B2B3-CC7CE0E3E7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55BED0-F1FC-425C-8F2A-16CB32C6D8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64AE62-EAA5-400A-872B-568B5D240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1DD30-13E0-45D2-96C9-B31B946910BD}" type="datetime1">
              <a:rPr lang="en-US" smtClean="0"/>
              <a:t>2/19/2020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9FA97B-8800-407D-8210-74CE53ADA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D7F938-12B0-4327-B869-725CC6C86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AFE02-D1B4-4149-B972-C7E7C5DE4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4674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1252B-9D05-479E-9A61-114DDEC71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362793-19F1-4E53-9E8F-379571C39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A51A3-B182-420D-8D66-AC8E53737841}" type="datetime1">
              <a:rPr lang="en-US" smtClean="0"/>
              <a:t>2/19/2020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9FF079-E8D1-440F-A6A9-C7037754B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67CFD-5BA2-4A4B-A777-1E762B1F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AFE02-D1B4-4149-B972-C7E7C5DE4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2559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9CF49E-2464-4B6D-80E8-E8F2FE689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08A3-1D8E-455D-961B-4B56508F3DBE}" type="datetime1">
              <a:rPr lang="en-US" smtClean="0"/>
              <a:t>2/19/2020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2E302-7E43-4156-8585-373979ABF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FE67AF-5B20-4CCC-923A-FADEA7E41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AFE02-D1B4-4149-B972-C7E7C5DE4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406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76FF6-597D-455C-8124-C74E40088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B93DB-6603-4767-93AF-2EC2D7254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DC010-C356-44DA-AF3A-6FC5334ADD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2284EB-3165-495A-9097-2AFDF4E35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AA4E8-77D8-447A-9A47-268A081608B1}" type="datetime1">
              <a:rPr lang="en-US" smtClean="0"/>
              <a:t>2/19/2020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B21CA9-A678-43F8-9CA9-076B7E59E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12C27C-6513-48A5-99B2-2A93394D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AFE02-D1B4-4149-B972-C7E7C5DE4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59617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67167-EFA2-4A95-95DC-B214341E4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208333-2091-4D7D-86ED-2F64434709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B5D52D-336E-4826-AB92-A4D5475145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E215FE-43D3-4D49-A427-BA2E723ED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6CA8F-5054-4437-BF65-6D5397909FBA}" type="datetime1">
              <a:rPr lang="en-US" smtClean="0"/>
              <a:t>2/19/2020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226F1-9B1C-48F5-BC5C-73D200E80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7BCB2-64A8-4E08-8D28-6E6E5F36D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AFE02-D1B4-4149-B972-C7E7C5DE4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4393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D86B6-B4CF-4313-A9D7-FA7EC88D8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282831-F99F-41D2-87B5-28C458BCDF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7DCA3-5559-49A4-887D-7EDB34E30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4191A-AE32-48FF-87B0-47251A5A3A97}" type="datetime1">
              <a:rPr lang="en-US" smtClean="0"/>
              <a:t>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F2920-77B6-42B7-911D-FA40AD283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00056-D10F-477A-9551-CC6D47E08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AFE02-D1B4-4149-B972-C7E7C5DE4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71318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611FBF-83F3-4C3A-A7FE-560DB9415F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901D6A-4DD4-41FB-B1C5-F59951AC40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8AD4EB-CEAE-4E84-9B94-FB1D5C393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7E1F1-E819-4D17-B31D-CF7C979D7E83}" type="datetime1">
              <a:rPr lang="en-US" smtClean="0"/>
              <a:t>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CC570-8636-481C-8CC6-B79A9715F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D8516-D789-418D-BECE-48FC36309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AFE02-D1B4-4149-B972-C7E7C5DE4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681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AA3FB-3624-4190-B184-58A6C6717AC8}" type="datetime1">
              <a:rPr lang="en-US" smtClean="0"/>
              <a:t>2/19/2020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AF059-D40D-412F-A164-61A714413F67}" type="datetime1">
              <a:rPr lang="en-US" smtClean="0"/>
              <a:t>2/19/2020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42875"/>
            <a:ext cx="3556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8435528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123376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CD654-7127-433C-AA19-920895E36C27}" type="datetime1">
              <a:rPr lang="en-US" smtClean="0"/>
              <a:t>2/19/2020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42875"/>
            <a:ext cx="3556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214450809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9258-8194-4F2D-9A20-08190E25C46C}" type="datetime1">
              <a:rPr lang="en-US" smtClean="0"/>
              <a:t>2/19/2020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42875"/>
            <a:ext cx="3556000" cy="1143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3885129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0AC56-24ED-4F95-8430-90C7A4E7250D}" type="datetime1">
              <a:rPr lang="en-US" smtClean="0"/>
              <a:t>2/19/2020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708E-1DE3-4741-8C3E-B3DAFEB4EA66}" type="datetime1">
              <a:rPr lang="en-US" smtClean="0"/>
              <a:t>2/19/2020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BE4815F1-C3A0-48F9-A335-750A05C03E7D}" type="datetime1">
              <a:rPr lang="en-US" smtClean="0"/>
              <a:t>2/19/2020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619FA-E849-48C3-BEFC-226B9237B656}" type="datetime1">
              <a:rPr lang="en-US" smtClean="0"/>
              <a:t>2/19/2020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01CC7CE-F025-4005-960B-5AF700421BE6}" type="datetime1">
              <a:rPr lang="en-US" smtClean="0"/>
              <a:t>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  <p:sldLayoutId id="2147483763" r:id="rId12"/>
    <p:sldLayoutId id="2147483765" r:id="rId13"/>
    <p:sldLayoutId id="2147483827" r:id="rId14"/>
  </p:sldLayoutIdLst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36277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5F8FDF47-9DA1-E445-9636-7C61E5FC0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F771EDD-E76A-4047-87EE-F21FB1261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2340EF8-8BF7-DC44-82A1-AF23C20E14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C3B6D4-69FF-4A55-849A-C72A70E94166}" type="datetime1">
              <a:rPr lang="en-US" smtClean="0"/>
              <a:t>2/19/2020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2A082DF9-4CE5-A844-997A-0CBB5D42E7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50EBE22-17A8-7147-BF39-56D81E7FD7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46125-572A-2340-ABCA-23E0746851A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6787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76A475-E535-4EB4-9B87-125DAD43F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937518-73C9-4BD2-87A2-9E5A797AD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7DE71-2476-4B97-99A3-B7763EC566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1E472-6919-44DB-932C-7B6B4A6DEFEF}" type="datetime1">
              <a:rPr lang="en-US" smtClean="0"/>
              <a:t>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52521-A53B-4B50-8607-CBF11B723F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B074C-E854-4EBC-81D1-40641472D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AFE02-D1B4-4149-B972-C7E7C5DE4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060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  <p:sldLayoutId id="2147483826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mailto:a.bagheri@uu.n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em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5.png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hyperlink" Target="https://okdalto.github.io/VisualizeMNIST_web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533" y="453608"/>
            <a:ext cx="10993549" cy="1475013"/>
          </a:xfrm>
        </p:spPr>
        <p:txBody>
          <a:bodyPr>
            <a:normAutofit/>
          </a:bodyPr>
          <a:lstStyle/>
          <a:p>
            <a:r>
              <a:rPr lang="en-US" sz="4400" dirty="0"/>
              <a:t>Introduction to</a:t>
            </a:r>
            <a:br>
              <a:rPr lang="en-US" sz="4400" dirty="0"/>
            </a:br>
            <a:r>
              <a:rPr lang="en-US" sz="4400" dirty="0"/>
              <a:t>Deep Learning with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6536" y="1927338"/>
            <a:ext cx="10993546" cy="468233"/>
          </a:xfrm>
        </p:spPr>
        <p:txBody>
          <a:bodyPr>
            <a:noAutofit/>
          </a:bodyPr>
          <a:lstStyle/>
          <a:p>
            <a:r>
              <a:rPr lang="en-US" sz="2400" dirty="0"/>
              <a:t>Ayoub Bagheri – </a:t>
            </a:r>
            <a:r>
              <a:rPr lang="en-US" sz="2400" cap="none" dirty="0">
                <a:solidFill>
                  <a:srgbClr val="00B050"/>
                </a:solidFill>
                <a:hlinkClick r:id="rId2"/>
              </a:rPr>
              <a:t>a.bagheri@uu.nl</a:t>
            </a:r>
            <a:endParaRPr lang="en-US" sz="2400" cap="none" dirty="0">
              <a:solidFill>
                <a:srgbClr val="00B050"/>
              </a:solidFill>
            </a:endParaRPr>
          </a:p>
          <a:p>
            <a:r>
              <a:rPr lang="en-US" sz="2400" dirty="0">
                <a:solidFill>
                  <a:srgbClr val="AD7403"/>
                </a:solidFill>
              </a:rPr>
              <a:t>R café 02/2020</a:t>
            </a:r>
            <a:endParaRPr lang="en-US" sz="2400" cap="none" dirty="0">
              <a:solidFill>
                <a:srgbClr val="AD7403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362" name="Freeform 2"/>
          <p:cNvSpPr>
            <a:spLocks/>
          </p:cNvSpPr>
          <p:nvPr/>
        </p:nvSpPr>
        <p:spPr bwMode="auto">
          <a:xfrm>
            <a:off x="5284789" y="1987550"/>
            <a:ext cx="3629025" cy="24955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572"/>
              </a:cxn>
              <a:cxn ang="0">
                <a:pos x="2286" y="1323"/>
              </a:cxn>
              <a:cxn ang="0">
                <a:pos x="2286" y="351"/>
              </a:cxn>
              <a:cxn ang="0">
                <a:pos x="0" y="0"/>
              </a:cxn>
            </a:cxnLst>
            <a:rect l="0" t="0" r="r" b="b"/>
            <a:pathLst>
              <a:path w="2286" h="1572">
                <a:moveTo>
                  <a:pt x="0" y="0"/>
                </a:moveTo>
                <a:lnTo>
                  <a:pt x="0" y="1572"/>
                </a:lnTo>
                <a:lnTo>
                  <a:pt x="2286" y="1323"/>
                </a:lnTo>
                <a:lnTo>
                  <a:pt x="2286" y="351"/>
                </a:lnTo>
                <a:lnTo>
                  <a:pt x="0" y="0"/>
                </a:lnTo>
                <a:close/>
              </a:path>
            </a:pathLst>
          </a:custGeom>
          <a:solidFill>
            <a:srgbClr val="66FF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3364" name="AutoShape 4"/>
          <p:cNvSpPr>
            <a:spLocks noChangeArrowheads="1"/>
          </p:cNvSpPr>
          <p:nvPr/>
        </p:nvSpPr>
        <p:spPr bwMode="auto">
          <a:xfrm>
            <a:off x="3048000" y="22098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endParaRPr lang="en-US" sz="2400">
              <a:latin typeface="Times New Roman" pitchFamily="18" charset="0"/>
            </a:endParaRPr>
          </a:p>
        </p:txBody>
      </p:sp>
      <p:sp>
        <p:nvSpPr>
          <p:cNvPr id="783365" name="AutoShape 5"/>
          <p:cNvSpPr>
            <a:spLocks noChangeArrowheads="1"/>
          </p:cNvSpPr>
          <p:nvPr/>
        </p:nvSpPr>
        <p:spPr bwMode="auto">
          <a:xfrm>
            <a:off x="3048000" y="30480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3366" name="AutoShape 6"/>
          <p:cNvSpPr>
            <a:spLocks noChangeArrowheads="1"/>
          </p:cNvSpPr>
          <p:nvPr/>
        </p:nvSpPr>
        <p:spPr bwMode="auto">
          <a:xfrm>
            <a:off x="3048000" y="38862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3367" name="AutoShape 7"/>
          <p:cNvSpPr>
            <a:spLocks noChangeArrowheads="1"/>
          </p:cNvSpPr>
          <p:nvPr/>
        </p:nvSpPr>
        <p:spPr bwMode="auto">
          <a:xfrm>
            <a:off x="5486400" y="2667000"/>
            <a:ext cx="457200" cy="3048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3368" name="AutoShape 8"/>
          <p:cNvSpPr>
            <a:spLocks noChangeArrowheads="1"/>
          </p:cNvSpPr>
          <p:nvPr/>
        </p:nvSpPr>
        <p:spPr bwMode="auto">
          <a:xfrm>
            <a:off x="5486400" y="3581400"/>
            <a:ext cx="457200" cy="3048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83369" name="AutoShape 9"/>
          <p:cNvCxnSpPr>
            <a:cxnSpLocks noChangeShapeType="1"/>
            <a:stCxn id="783364" idx="6"/>
            <a:endCxn id="783367" idx="2"/>
          </p:cNvCxnSpPr>
          <p:nvPr/>
        </p:nvCxnSpPr>
        <p:spPr bwMode="auto">
          <a:xfrm>
            <a:off x="3733800" y="2476500"/>
            <a:ext cx="1752600" cy="342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3370" name="AutoShape 10"/>
          <p:cNvCxnSpPr>
            <a:cxnSpLocks noChangeShapeType="1"/>
            <a:stCxn id="783365" idx="6"/>
            <a:endCxn id="783368" idx="2"/>
          </p:cNvCxnSpPr>
          <p:nvPr/>
        </p:nvCxnSpPr>
        <p:spPr bwMode="auto">
          <a:xfrm>
            <a:off x="3733800" y="3314700"/>
            <a:ext cx="1752600" cy="419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3371" name="AutoShape 11"/>
          <p:cNvCxnSpPr>
            <a:cxnSpLocks noChangeShapeType="1"/>
            <a:stCxn id="783365" idx="6"/>
            <a:endCxn id="783367" idx="2"/>
          </p:cNvCxnSpPr>
          <p:nvPr/>
        </p:nvCxnSpPr>
        <p:spPr bwMode="auto">
          <a:xfrm flipV="1">
            <a:off x="3733800" y="2819400"/>
            <a:ext cx="1752600" cy="495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3372" name="AutoShape 12"/>
          <p:cNvCxnSpPr>
            <a:cxnSpLocks noChangeShapeType="1"/>
            <a:stCxn id="783364" idx="6"/>
            <a:endCxn id="783368" idx="2"/>
          </p:cNvCxnSpPr>
          <p:nvPr/>
        </p:nvCxnSpPr>
        <p:spPr bwMode="auto">
          <a:xfrm>
            <a:off x="3733800" y="2476500"/>
            <a:ext cx="1752600" cy="1257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3373" name="AutoShape 13"/>
          <p:cNvCxnSpPr>
            <a:cxnSpLocks noChangeShapeType="1"/>
            <a:stCxn id="783366" idx="6"/>
          </p:cNvCxnSpPr>
          <p:nvPr/>
        </p:nvCxnSpPr>
        <p:spPr bwMode="auto">
          <a:xfrm flipV="1">
            <a:off x="3733801" y="3695700"/>
            <a:ext cx="1895475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3374" name="AutoShape 14"/>
          <p:cNvCxnSpPr>
            <a:cxnSpLocks noChangeShapeType="1"/>
            <a:stCxn id="783366" idx="6"/>
            <a:endCxn id="783367" idx="2"/>
          </p:cNvCxnSpPr>
          <p:nvPr/>
        </p:nvCxnSpPr>
        <p:spPr bwMode="auto">
          <a:xfrm flipV="1">
            <a:off x="3733800" y="2819400"/>
            <a:ext cx="1752600" cy="1333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3375" name="AutoShape 15"/>
          <p:cNvCxnSpPr>
            <a:cxnSpLocks noChangeShapeType="1"/>
            <a:stCxn id="783367" idx="6"/>
          </p:cNvCxnSpPr>
          <p:nvPr/>
        </p:nvCxnSpPr>
        <p:spPr bwMode="auto">
          <a:xfrm>
            <a:off x="5943601" y="2819401"/>
            <a:ext cx="1400175" cy="468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3376" name="AutoShape 16"/>
          <p:cNvCxnSpPr>
            <a:cxnSpLocks noChangeShapeType="1"/>
            <a:stCxn id="783368" idx="6"/>
          </p:cNvCxnSpPr>
          <p:nvPr/>
        </p:nvCxnSpPr>
        <p:spPr bwMode="auto">
          <a:xfrm flipV="1">
            <a:off x="5943601" y="3352800"/>
            <a:ext cx="1400175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783377" name="Text Box 17"/>
          <p:cNvSpPr txBox="1">
            <a:spLocks noChangeArrowheads="1"/>
          </p:cNvSpPr>
          <p:nvPr/>
        </p:nvSpPr>
        <p:spPr bwMode="auto">
          <a:xfrm>
            <a:off x="2809875" y="15367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009900"/>
                </a:solidFill>
                <a:latin typeface="Times New Roman" pitchFamily="18" charset="0"/>
              </a:rPr>
              <a:t>Inputs</a:t>
            </a:r>
          </a:p>
        </p:txBody>
      </p:sp>
      <p:sp>
        <p:nvSpPr>
          <p:cNvPr id="783378" name="Text Box 18"/>
          <p:cNvSpPr txBox="1">
            <a:spLocks noChangeArrowheads="1"/>
          </p:cNvSpPr>
          <p:nvPr/>
        </p:nvSpPr>
        <p:spPr bwMode="auto">
          <a:xfrm>
            <a:off x="3835400" y="4733926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dirty="0">
                <a:latin typeface="Times New Roman" pitchFamily="18" charset="0"/>
              </a:rPr>
              <a:t>Weights</a:t>
            </a:r>
          </a:p>
        </p:txBody>
      </p:sp>
      <p:sp>
        <p:nvSpPr>
          <p:cNvPr id="783379" name="Text Box 19"/>
          <p:cNvSpPr txBox="1">
            <a:spLocks noChangeArrowheads="1"/>
          </p:cNvSpPr>
          <p:nvPr/>
        </p:nvSpPr>
        <p:spPr bwMode="auto">
          <a:xfrm>
            <a:off x="9134475" y="2022475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CC0000"/>
                </a:solidFill>
                <a:latin typeface="Times New Roman" pitchFamily="18" charset="0"/>
              </a:rPr>
              <a:t>Output</a:t>
            </a:r>
          </a:p>
        </p:txBody>
      </p:sp>
      <p:sp>
        <p:nvSpPr>
          <p:cNvPr id="783380" name="Text Box 20"/>
          <p:cNvSpPr txBox="1">
            <a:spLocks noChangeArrowheads="1"/>
          </p:cNvSpPr>
          <p:nvPr/>
        </p:nvSpPr>
        <p:spPr bwMode="auto">
          <a:xfrm>
            <a:off x="1738313" y="4892676"/>
            <a:ext cx="1905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Independent variables</a:t>
            </a:r>
          </a:p>
        </p:txBody>
      </p:sp>
      <p:sp>
        <p:nvSpPr>
          <p:cNvPr id="783381" name="Text Box 21"/>
          <p:cNvSpPr txBox="1">
            <a:spLocks noChangeArrowheads="1"/>
          </p:cNvSpPr>
          <p:nvPr/>
        </p:nvSpPr>
        <p:spPr bwMode="auto">
          <a:xfrm>
            <a:off x="8482013" y="4733926"/>
            <a:ext cx="16002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Dependent variable</a:t>
            </a:r>
          </a:p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Prediction</a:t>
            </a:r>
            <a:endParaRPr lang="en-US" sz="240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83382" name="Text Box 22"/>
          <p:cNvSpPr txBox="1">
            <a:spLocks noChangeArrowheads="1"/>
          </p:cNvSpPr>
          <p:nvPr/>
        </p:nvSpPr>
        <p:spPr bwMode="auto">
          <a:xfrm>
            <a:off x="20574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Age</a:t>
            </a:r>
          </a:p>
        </p:txBody>
      </p:sp>
      <p:sp>
        <p:nvSpPr>
          <p:cNvPr id="783383" name="Text Box 23"/>
          <p:cNvSpPr txBox="1">
            <a:spLocks noChangeArrowheads="1"/>
          </p:cNvSpPr>
          <p:nvPr/>
        </p:nvSpPr>
        <p:spPr bwMode="auto">
          <a:xfrm>
            <a:off x="30480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34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3384" name="Text Box 24"/>
          <p:cNvSpPr txBox="1">
            <a:spLocks noChangeArrowheads="1"/>
          </p:cNvSpPr>
          <p:nvPr/>
        </p:nvSpPr>
        <p:spPr bwMode="auto">
          <a:xfrm>
            <a:off x="3048000" y="3124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1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3385" name="Text Box 25"/>
          <p:cNvSpPr txBox="1">
            <a:spLocks noChangeArrowheads="1"/>
          </p:cNvSpPr>
          <p:nvPr/>
        </p:nvSpPr>
        <p:spPr bwMode="auto">
          <a:xfrm>
            <a:off x="1828800" y="31242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Gender</a:t>
            </a:r>
          </a:p>
        </p:txBody>
      </p:sp>
      <p:sp>
        <p:nvSpPr>
          <p:cNvPr id="783386" name="Text Box 26"/>
          <p:cNvSpPr txBox="1">
            <a:spLocks noChangeArrowheads="1"/>
          </p:cNvSpPr>
          <p:nvPr/>
        </p:nvSpPr>
        <p:spPr bwMode="auto">
          <a:xfrm>
            <a:off x="1905000" y="39624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Stage</a:t>
            </a:r>
          </a:p>
        </p:txBody>
      </p:sp>
      <p:sp>
        <p:nvSpPr>
          <p:cNvPr id="783387" name="Text Box 27"/>
          <p:cNvSpPr txBox="1">
            <a:spLocks noChangeArrowheads="1"/>
          </p:cNvSpPr>
          <p:nvPr/>
        </p:nvSpPr>
        <p:spPr bwMode="auto">
          <a:xfrm>
            <a:off x="3048000" y="3886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4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3388" name="Text Box 28"/>
          <p:cNvSpPr txBox="1">
            <a:spLocks noChangeArrowheads="1"/>
          </p:cNvSpPr>
          <p:nvPr/>
        </p:nvSpPr>
        <p:spPr bwMode="auto">
          <a:xfrm>
            <a:off x="4240213" y="2189164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.6</a:t>
            </a:r>
            <a:endParaRPr lang="en-US" sz="1200">
              <a:latin typeface="Times New Roman" pitchFamily="18" charset="0"/>
            </a:endParaRPr>
          </a:p>
        </p:txBody>
      </p:sp>
      <p:sp>
        <p:nvSpPr>
          <p:cNvPr id="783389" name="Text Box 29"/>
          <p:cNvSpPr txBox="1">
            <a:spLocks noChangeArrowheads="1"/>
          </p:cNvSpPr>
          <p:nvPr/>
        </p:nvSpPr>
        <p:spPr bwMode="auto">
          <a:xfrm>
            <a:off x="6429375" y="2522539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.5</a:t>
            </a:r>
            <a:endParaRPr lang="en-US" sz="1200">
              <a:latin typeface="Times New Roman" pitchFamily="18" charset="0"/>
            </a:endParaRPr>
          </a:p>
        </p:txBody>
      </p:sp>
      <p:sp>
        <p:nvSpPr>
          <p:cNvPr id="783390" name="Text Box 30"/>
          <p:cNvSpPr txBox="1">
            <a:spLocks noChangeArrowheads="1"/>
          </p:cNvSpPr>
          <p:nvPr/>
        </p:nvSpPr>
        <p:spPr bwMode="auto">
          <a:xfrm>
            <a:off x="6510338" y="3636964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.8</a:t>
            </a:r>
            <a:endParaRPr lang="en-US" sz="1200">
              <a:latin typeface="Times New Roman" pitchFamily="18" charset="0"/>
            </a:endParaRPr>
          </a:p>
        </p:txBody>
      </p:sp>
      <p:sp>
        <p:nvSpPr>
          <p:cNvPr id="783391" name="Text Box 31"/>
          <p:cNvSpPr txBox="1">
            <a:spLocks noChangeArrowheads="1"/>
          </p:cNvSpPr>
          <p:nvPr/>
        </p:nvSpPr>
        <p:spPr bwMode="auto">
          <a:xfrm>
            <a:off x="4424363" y="3935414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>
              <a:latin typeface="Times New Roman" pitchFamily="18" charset="0"/>
            </a:endParaRPr>
          </a:p>
        </p:txBody>
      </p:sp>
      <p:sp>
        <p:nvSpPr>
          <p:cNvPr id="783392" name="Text Box 32"/>
          <p:cNvSpPr txBox="1">
            <a:spLocks noChangeArrowheads="1"/>
          </p:cNvSpPr>
          <p:nvPr/>
        </p:nvSpPr>
        <p:spPr bwMode="auto">
          <a:xfrm>
            <a:off x="3851275" y="2867026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.1</a:t>
            </a:r>
            <a:endParaRPr lang="en-US" sz="1200">
              <a:latin typeface="Times New Roman" pitchFamily="18" charset="0"/>
            </a:endParaRPr>
          </a:p>
        </p:txBody>
      </p:sp>
      <p:sp>
        <p:nvSpPr>
          <p:cNvPr id="783393" name="Text Box 33"/>
          <p:cNvSpPr txBox="1">
            <a:spLocks noChangeArrowheads="1"/>
          </p:cNvSpPr>
          <p:nvPr/>
        </p:nvSpPr>
        <p:spPr bwMode="auto">
          <a:xfrm>
            <a:off x="3835400" y="3311526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.3</a:t>
            </a:r>
            <a:endParaRPr lang="en-US" sz="1200">
              <a:latin typeface="Times New Roman" pitchFamily="18" charset="0"/>
            </a:endParaRPr>
          </a:p>
        </p:txBody>
      </p:sp>
      <p:sp>
        <p:nvSpPr>
          <p:cNvPr id="783394" name="Text Box 34"/>
          <p:cNvSpPr txBox="1">
            <a:spLocks noChangeArrowheads="1"/>
          </p:cNvSpPr>
          <p:nvPr/>
        </p:nvSpPr>
        <p:spPr bwMode="auto">
          <a:xfrm>
            <a:off x="4229100" y="3556001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.7</a:t>
            </a:r>
            <a:endParaRPr lang="en-US" sz="1200">
              <a:latin typeface="Times New Roman" pitchFamily="18" charset="0"/>
            </a:endParaRPr>
          </a:p>
        </p:txBody>
      </p:sp>
      <p:sp>
        <p:nvSpPr>
          <p:cNvPr id="783395" name="Text Box 35"/>
          <p:cNvSpPr txBox="1">
            <a:spLocks noChangeArrowheads="1"/>
          </p:cNvSpPr>
          <p:nvPr/>
        </p:nvSpPr>
        <p:spPr bwMode="auto">
          <a:xfrm>
            <a:off x="4244975" y="2620964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>
              <a:latin typeface="Times New Roman" pitchFamily="18" charset="0"/>
            </a:endParaRPr>
          </a:p>
        </p:txBody>
      </p:sp>
      <p:sp>
        <p:nvSpPr>
          <p:cNvPr id="783396" name="Text Box 36"/>
          <p:cNvSpPr txBox="1">
            <a:spLocks noChangeArrowheads="1"/>
          </p:cNvSpPr>
          <p:nvPr/>
        </p:nvSpPr>
        <p:spPr bwMode="auto">
          <a:xfrm>
            <a:off x="6510338" y="4733926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dirty="0">
                <a:latin typeface="Times New Roman" pitchFamily="18" charset="0"/>
              </a:rPr>
              <a:t>Weights</a:t>
            </a:r>
          </a:p>
        </p:txBody>
      </p:sp>
      <p:sp>
        <p:nvSpPr>
          <p:cNvPr id="783397" name="Text Box 37"/>
          <p:cNvSpPr txBox="1">
            <a:spLocks noChangeArrowheads="1"/>
          </p:cNvSpPr>
          <p:nvPr/>
        </p:nvSpPr>
        <p:spPr bwMode="auto">
          <a:xfrm>
            <a:off x="5314951" y="4933951"/>
            <a:ext cx="13049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dirty="0">
                <a:solidFill>
                  <a:schemeClr val="accent2"/>
                </a:solidFill>
                <a:latin typeface="Times New Roman" pitchFamily="18" charset="0"/>
              </a:rPr>
              <a:t>Hidden Layer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783398" name="Text Box 38"/>
          <p:cNvSpPr txBox="1">
            <a:spLocks noChangeArrowheads="1"/>
          </p:cNvSpPr>
          <p:nvPr/>
        </p:nvSpPr>
        <p:spPr bwMode="auto">
          <a:xfrm>
            <a:off x="8902700" y="3532188"/>
            <a:ext cx="16144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>
                <a:latin typeface="Times New Roman" pitchFamily="18" charset="0"/>
              </a:rPr>
              <a:t>“Probability of beingAlive”</a:t>
            </a:r>
            <a:endParaRPr lang="en-US" sz="2400" i="1">
              <a:latin typeface="Times New Roman" pitchFamily="18" charset="0"/>
            </a:endParaRPr>
          </a:p>
        </p:txBody>
      </p:sp>
      <p:sp>
        <p:nvSpPr>
          <p:cNvPr id="783399" name="Text Box 39"/>
          <p:cNvSpPr txBox="1">
            <a:spLocks noChangeArrowheads="1"/>
          </p:cNvSpPr>
          <p:nvPr/>
        </p:nvSpPr>
        <p:spPr bwMode="auto">
          <a:xfrm>
            <a:off x="9369425" y="2703513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0.6</a:t>
            </a:r>
            <a:endParaRPr lang="en-US" sz="2400" i="1">
              <a:latin typeface="Times New Roman" pitchFamily="18" charset="0"/>
            </a:endParaRPr>
          </a:p>
        </p:txBody>
      </p:sp>
      <p:grpSp>
        <p:nvGrpSpPr>
          <p:cNvPr id="2" name="Group 40"/>
          <p:cNvGrpSpPr>
            <a:grpSpLocks/>
          </p:cNvGrpSpPr>
          <p:nvPr/>
        </p:nvGrpSpPr>
        <p:grpSpPr bwMode="auto">
          <a:xfrm>
            <a:off x="7318375" y="2625726"/>
            <a:ext cx="1987550" cy="1401763"/>
            <a:chOff x="3340" y="1013"/>
            <a:chExt cx="1252" cy="883"/>
          </a:xfrm>
        </p:grpSpPr>
        <p:sp>
          <p:nvSpPr>
            <p:cNvPr id="783401" name="AutoShape 41"/>
            <p:cNvSpPr>
              <a:spLocks noChangeArrowheads="1"/>
            </p:cNvSpPr>
            <p:nvPr/>
          </p:nvSpPr>
          <p:spPr bwMode="auto">
            <a:xfrm>
              <a:off x="3510" y="1013"/>
              <a:ext cx="819" cy="883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42"/>
            <p:cNvGrpSpPr>
              <a:grpSpLocks/>
            </p:cNvGrpSpPr>
            <p:nvPr/>
          </p:nvGrpSpPr>
          <p:grpSpPr bwMode="auto">
            <a:xfrm>
              <a:off x="3785" y="1189"/>
              <a:ext cx="404" cy="331"/>
              <a:chOff x="4520" y="1893"/>
              <a:chExt cx="404" cy="331"/>
            </a:xfrm>
          </p:grpSpPr>
          <p:sp>
            <p:nvSpPr>
              <p:cNvPr id="783403" name="Freeform 43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3404" name="Freeform 44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3405" name="Text Box 45"/>
            <p:cNvSpPr txBox="1">
              <a:spLocks noChangeArrowheads="1"/>
            </p:cNvSpPr>
            <p:nvPr/>
          </p:nvSpPr>
          <p:spPr bwMode="auto">
            <a:xfrm>
              <a:off x="3340" y="1264"/>
              <a:ext cx="274" cy="3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200">
                  <a:latin typeface="Symbol" pitchFamily="18" charset="2"/>
                </a:rPr>
                <a:t>S</a:t>
              </a:r>
              <a:endParaRPr lang="en-US" sz="1200">
                <a:latin typeface="Times New Roman" pitchFamily="18" charset="0"/>
              </a:endParaRPr>
            </a:p>
          </p:txBody>
        </p:sp>
        <p:sp>
          <p:nvSpPr>
            <p:cNvPr id="783406" name="Freeform 46"/>
            <p:cNvSpPr>
              <a:spLocks/>
            </p:cNvSpPr>
            <p:nvPr/>
          </p:nvSpPr>
          <p:spPr bwMode="auto">
            <a:xfrm>
              <a:off x="3600" y="1478"/>
              <a:ext cx="440" cy="2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3407" name="Freeform 47"/>
            <p:cNvSpPr>
              <a:spLocks/>
            </p:cNvSpPr>
            <p:nvPr/>
          </p:nvSpPr>
          <p:spPr bwMode="auto">
            <a:xfrm>
              <a:off x="4013" y="1155"/>
              <a:ext cx="579" cy="179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8C9135-BEDE-477C-811C-5CE00DBC7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297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192" y="-10449"/>
            <a:ext cx="11029616" cy="1189554"/>
          </a:xfrm>
        </p:spPr>
        <p:txBody>
          <a:bodyPr>
            <a:normAutofit/>
          </a:bodyPr>
          <a:lstStyle/>
          <a:p>
            <a:r>
              <a:rPr lang="en-US" dirty="0"/>
              <a:t>Different Levels of Abstraction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1" y="6490857"/>
            <a:ext cx="464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from </a:t>
            </a:r>
            <a:r>
              <a:rPr lang="en-US" dirty="0" err="1"/>
              <a:t>Honglak</a:t>
            </a:r>
            <a:r>
              <a:rPr lang="en-US" dirty="0"/>
              <a:t> Lee (NIPS 2010)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762230" y="1708627"/>
            <a:ext cx="4336845" cy="4500352"/>
            <a:chOff x="2272638" y="1775316"/>
            <a:chExt cx="4336845" cy="4500352"/>
          </a:xfrm>
        </p:grpSpPr>
        <p:sp>
          <p:nvSpPr>
            <p:cNvPr id="68" name="Connector 67"/>
            <p:cNvSpPr/>
            <p:nvPr/>
          </p:nvSpPr>
          <p:spPr>
            <a:xfrm>
              <a:off x="3033291" y="5825518"/>
              <a:ext cx="450150" cy="45015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0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69" name="Connector 68"/>
            <p:cNvSpPr/>
            <p:nvPr/>
          </p:nvSpPr>
          <p:spPr>
            <a:xfrm>
              <a:off x="3525122" y="4757107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a</a:t>
              </a:r>
              <a:r>
                <a:rPr lang="en-US" sz="10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70" name="Connector 69"/>
            <p:cNvSpPr/>
            <p:nvPr/>
          </p:nvSpPr>
          <p:spPr>
            <a:xfrm>
              <a:off x="3866902" y="5825518"/>
              <a:ext cx="450150" cy="45015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0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71" name="Connector 70"/>
            <p:cNvSpPr/>
            <p:nvPr/>
          </p:nvSpPr>
          <p:spPr>
            <a:xfrm>
              <a:off x="4783875" y="5825518"/>
              <a:ext cx="450150" cy="45015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0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72" name="Connector 71"/>
            <p:cNvSpPr/>
            <p:nvPr/>
          </p:nvSpPr>
          <p:spPr>
            <a:xfrm>
              <a:off x="6159333" y="5825518"/>
              <a:ext cx="450150" cy="45015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0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3" name="Connector 72"/>
            <p:cNvSpPr/>
            <p:nvPr/>
          </p:nvSpPr>
          <p:spPr>
            <a:xfrm>
              <a:off x="4275372" y="4757107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a</a:t>
              </a:r>
              <a:r>
                <a:rPr lang="en-US" sz="10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74" name="Connector 73"/>
            <p:cNvSpPr/>
            <p:nvPr/>
          </p:nvSpPr>
          <p:spPr>
            <a:xfrm>
              <a:off x="5575805" y="4757107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a</a:t>
              </a:r>
              <a:r>
                <a:rPr lang="en-US" sz="10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TextBox 74"/>
            <p:cNvSpPr txBox="1">
              <a:spLocks noChangeArrowheads="1"/>
            </p:cNvSpPr>
            <p:nvPr/>
          </p:nvSpPr>
          <p:spPr bwMode="auto">
            <a:xfrm>
              <a:off x="5025621" y="4810270"/>
              <a:ext cx="29176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b="1" dirty="0"/>
                <a:t>…</a:t>
              </a:r>
            </a:p>
          </p:txBody>
        </p:sp>
        <p:sp>
          <p:nvSpPr>
            <p:cNvPr id="76" name="TextBox 75"/>
            <p:cNvSpPr txBox="1">
              <a:spLocks noChangeArrowheads="1"/>
            </p:cNvSpPr>
            <p:nvPr/>
          </p:nvSpPr>
          <p:spPr bwMode="auto">
            <a:xfrm>
              <a:off x="5575805" y="5878681"/>
              <a:ext cx="29176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b="1"/>
                <a:t>…</a:t>
              </a:r>
            </a:p>
          </p:txBody>
        </p:sp>
        <p:cxnSp>
          <p:nvCxnSpPr>
            <p:cNvPr id="77" name="Straight Connector 76"/>
            <p:cNvCxnSpPr>
              <a:stCxn id="69" idx="4"/>
              <a:endCxn id="68" idx="0"/>
            </p:cNvCxnSpPr>
            <p:nvPr/>
          </p:nvCxnSpPr>
          <p:spPr>
            <a:xfrm rot="5400000">
              <a:off x="3195151" y="5270472"/>
              <a:ext cx="618261" cy="49183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69" idx="4"/>
              <a:endCxn id="70" idx="0"/>
            </p:cNvCxnSpPr>
            <p:nvPr/>
          </p:nvCxnSpPr>
          <p:spPr>
            <a:xfrm rot="16200000" flipH="1">
              <a:off x="3611956" y="5345497"/>
              <a:ext cx="618261" cy="34178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69" idx="4"/>
              <a:endCxn id="71" idx="0"/>
            </p:cNvCxnSpPr>
            <p:nvPr/>
          </p:nvCxnSpPr>
          <p:spPr>
            <a:xfrm rot="16200000" flipH="1">
              <a:off x="4070442" y="4887011"/>
              <a:ext cx="618261" cy="125875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69" idx="4"/>
              <a:endCxn id="72" idx="0"/>
            </p:cNvCxnSpPr>
            <p:nvPr/>
          </p:nvCxnSpPr>
          <p:spPr>
            <a:xfrm rot="16200000" flipH="1">
              <a:off x="4758172" y="4199282"/>
              <a:ext cx="618261" cy="263421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73" idx="4"/>
              <a:endCxn id="70" idx="0"/>
            </p:cNvCxnSpPr>
            <p:nvPr/>
          </p:nvCxnSpPr>
          <p:spPr>
            <a:xfrm rot="5400000">
              <a:off x="3987081" y="5312153"/>
              <a:ext cx="618261" cy="408469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73" idx="4"/>
              <a:endCxn id="71" idx="0"/>
            </p:cNvCxnSpPr>
            <p:nvPr/>
          </p:nvCxnSpPr>
          <p:spPr>
            <a:xfrm rot="16200000" flipH="1">
              <a:off x="4445567" y="5262136"/>
              <a:ext cx="618261" cy="50850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73" idx="4"/>
              <a:endCxn id="72" idx="0"/>
            </p:cNvCxnSpPr>
            <p:nvPr/>
          </p:nvCxnSpPr>
          <p:spPr>
            <a:xfrm rot="16200000" flipH="1">
              <a:off x="5133297" y="4574407"/>
              <a:ext cx="618261" cy="188396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74" idx="4"/>
              <a:endCxn id="68" idx="0"/>
            </p:cNvCxnSpPr>
            <p:nvPr/>
          </p:nvCxnSpPr>
          <p:spPr>
            <a:xfrm rot="5400000">
              <a:off x="4220492" y="4245130"/>
              <a:ext cx="618261" cy="2542514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73" idx="4"/>
              <a:endCxn id="68" idx="0"/>
            </p:cNvCxnSpPr>
            <p:nvPr/>
          </p:nvCxnSpPr>
          <p:spPr>
            <a:xfrm rot="5400000">
              <a:off x="3570276" y="4895347"/>
              <a:ext cx="618261" cy="124208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74" idx="4"/>
              <a:endCxn id="70" idx="0"/>
            </p:cNvCxnSpPr>
            <p:nvPr/>
          </p:nvCxnSpPr>
          <p:spPr>
            <a:xfrm rot="5400000">
              <a:off x="4637298" y="4661936"/>
              <a:ext cx="618261" cy="170890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74" idx="4"/>
              <a:endCxn id="71" idx="0"/>
            </p:cNvCxnSpPr>
            <p:nvPr/>
          </p:nvCxnSpPr>
          <p:spPr>
            <a:xfrm rot="5400000">
              <a:off x="5095784" y="5120422"/>
              <a:ext cx="618261" cy="79193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4" idx="4"/>
              <a:endCxn id="72" idx="0"/>
            </p:cNvCxnSpPr>
            <p:nvPr/>
          </p:nvCxnSpPr>
          <p:spPr>
            <a:xfrm rot="16200000" flipH="1">
              <a:off x="5783513" y="5224623"/>
              <a:ext cx="618261" cy="583528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75"/>
            <p:cNvSpPr txBox="1">
              <a:spLocks noChangeArrowheads="1"/>
            </p:cNvSpPr>
            <p:nvPr/>
          </p:nvSpPr>
          <p:spPr bwMode="auto">
            <a:xfrm>
              <a:off x="2283041" y="5950560"/>
              <a:ext cx="708569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/>
                <a:t>Input</a:t>
              </a:r>
            </a:p>
          </p:txBody>
        </p:sp>
        <p:sp>
          <p:nvSpPr>
            <p:cNvPr id="90" name="TextBox 76"/>
            <p:cNvSpPr txBox="1">
              <a:spLocks noChangeArrowheads="1"/>
            </p:cNvSpPr>
            <p:nvPr/>
          </p:nvSpPr>
          <p:spPr bwMode="auto">
            <a:xfrm>
              <a:off x="2274705" y="4882148"/>
              <a:ext cx="1125375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/>
                <a:t>Hidden Layer 1</a:t>
              </a:r>
            </a:p>
          </p:txBody>
        </p:sp>
        <p:sp>
          <p:nvSpPr>
            <p:cNvPr id="91" name="Connector 90"/>
            <p:cNvSpPr/>
            <p:nvPr/>
          </p:nvSpPr>
          <p:spPr>
            <a:xfrm>
              <a:off x="3533458" y="3700384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b</a:t>
              </a:r>
              <a:r>
                <a:rPr lang="en-US" sz="10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92" name="Connector 91"/>
            <p:cNvSpPr/>
            <p:nvPr/>
          </p:nvSpPr>
          <p:spPr>
            <a:xfrm>
              <a:off x="4283708" y="3700384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b</a:t>
              </a:r>
              <a:r>
                <a:rPr lang="en-US" sz="10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93" name="Connector 92"/>
            <p:cNvSpPr/>
            <p:nvPr/>
          </p:nvSpPr>
          <p:spPr>
            <a:xfrm>
              <a:off x="5565185" y="3700384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b</a:t>
              </a:r>
              <a:r>
                <a:rPr lang="en-US" sz="10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E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94" name="TextBox 93"/>
            <p:cNvSpPr txBox="1">
              <a:spLocks noChangeArrowheads="1"/>
            </p:cNvSpPr>
            <p:nvPr/>
          </p:nvSpPr>
          <p:spPr bwMode="auto">
            <a:xfrm>
              <a:off x="5033957" y="3753547"/>
              <a:ext cx="29176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b="1" dirty="0"/>
                <a:t>…</a:t>
              </a:r>
            </a:p>
          </p:txBody>
        </p:sp>
        <p:cxnSp>
          <p:nvCxnSpPr>
            <p:cNvPr id="95" name="Straight Connector 94"/>
            <p:cNvCxnSpPr>
              <a:stCxn id="91" idx="4"/>
              <a:endCxn id="69" idx="0"/>
            </p:cNvCxnSpPr>
            <p:nvPr/>
          </p:nvCxnSpPr>
          <p:spPr>
            <a:xfrm flipH="1">
              <a:off x="3750197" y="4150534"/>
              <a:ext cx="8336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91" idx="4"/>
              <a:endCxn id="73" idx="0"/>
            </p:cNvCxnSpPr>
            <p:nvPr/>
          </p:nvCxnSpPr>
          <p:spPr>
            <a:xfrm>
              <a:off x="3758533" y="4150534"/>
              <a:ext cx="741914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91" idx="4"/>
              <a:endCxn id="74" idx="0"/>
            </p:cNvCxnSpPr>
            <p:nvPr/>
          </p:nvCxnSpPr>
          <p:spPr>
            <a:xfrm>
              <a:off x="3758533" y="4150534"/>
              <a:ext cx="2042347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92" idx="4"/>
              <a:endCxn id="73" idx="0"/>
            </p:cNvCxnSpPr>
            <p:nvPr/>
          </p:nvCxnSpPr>
          <p:spPr>
            <a:xfrm flipH="1">
              <a:off x="4500447" y="4150534"/>
              <a:ext cx="8336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92" idx="4"/>
              <a:endCxn id="74" idx="0"/>
            </p:cNvCxnSpPr>
            <p:nvPr/>
          </p:nvCxnSpPr>
          <p:spPr>
            <a:xfrm>
              <a:off x="4508783" y="4150534"/>
              <a:ext cx="1292097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93" idx="4"/>
              <a:endCxn id="69" idx="0"/>
            </p:cNvCxnSpPr>
            <p:nvPr/>
          </p:nvCxnSpPr>
          <p:spPr>
            <a:xfrm flipH="1">
              <a:off x="3750197" y="4150534"/>
              <a:ext cx="2040063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92" idx="4"/>
              <a:endCxn id="69" idx="0"/>
            </p:cNvCxnSpPr>
            <p:nvPr/>
          </p:nvCxnSpPr>
          <p:spPr>
            <a:xfrm flipH="1">
              <a:off x="3750197" y="4150534"/>
              <a:ext cx="758586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93" idx="4"/>
              <a:endCxn id="73" idx="0"/>
            </p:cNvCxnSpPr>
            <p:nvPr/>
          </p:nvCxnSpPr>
          <p:spPr>
            <a:xfrm flipH="1">
              <a:off x="4500447" y="4150534"/>
              <a:ext cx="1289813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93" idx="4"/>
              <a:endCxn id="74" idx="0"/>
            </p:cNvCxnSpPr>
            <p:nvPr/>
          </p:nvCxnSpPr>
          <p:spPr>
            <a:xfrm>
              <a:off x="5790260" y="4150534"/>
              <a:ext cx="10620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76"/>
            <p:cNvSpPr txBox="1">
              <a:spLocks noChangeArrowheads="1"/>
            </p:cNvSpPr>
            <p:nvPr/>
          </p:nvSpPr>
          <p:spPr bwMode="auto">
            <a:xfrm>
              <a:off x="2283041" y="3825425"/>
              <a:ext cx="1125375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/>
                <a:t>Hidden Layer 2</a:t>
              </a:r>
            </a:p>
          </p:txBody>
        </p:sp>
        <p:sp>
          <p:nvSpPr>
            <p:cNvPr id="105" name="Connector 104"/>
            <p:cNvSpPr/>
            <p:nvPr/>
          </p:nvSpPr>
          <p:spPr>
            <a:xfrm>
              <a:off x="3523055" y="2643661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c</a:t>
              </a:r>
              <a:r>
                <a:rPr lang="en-US" sz="10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06" name="Connector 105"/>
            <p:cNvSpPr/>
            <p:nvPr/>
          </p:nvSpPr>
          <p:spPr>
            <a:xfrm>
              <a:off x="4615085" y="1775316"/>
              <a:ext cx="450150" cy="45015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7" name="Connector 106"/>
            <p:cNvSpPr/>
            <p:nvPr/>
          </p:nvSpPr>
          <p:spPr>
            <a:xfrm>
              <a:off x="4273305" y="2643661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c</a:t>
              </a:r>
              <a:r>
                <a:rPr lang="en-US" sz="10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08" name="Connector 107"/>
            <p:cNvSpPr/>
            <p:nvPr/>
          </p:nvSpPr>
          <p:spPr>
            <a:xfrm>
              <a:off x="5554782" y="2643661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c</a:t>
              </a:r>
              <a:r>
                <a:rPr lang="en-US" sz="10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F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9" name="TextBox 108"/>
            <p:cNvSpPr txBox="1">
              <a:spLocks noChangeArrowheads="1"/>
            </p:cNvSpPr>
            <p:nvPr/>
          </p:nvSpPr>
          <p:spPr bwMode="auto">
            <a:xfrm>
              <a:off x="5023554" y="2696824"/>
              <a:ext cx="29176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b="1" dirty="0"/>
                <a:t>…</a:t>
              </a:r>
            </a:p>
          </p:txBody>
        </p:sp>
        <p:cxnSp>
          <p:nvCxnSpPr>
            <p:cNvPr id="110" name="Straight Connector 109"/>
            <p:cNvCxnSpPr>
              <a:stCxn id="105" idx="4"/>
            </p:cNvCxnSpPr>
            <p:nvPr/>
          </p:nvCxnSpPr>
          <p:spPr>
            <a:xfrm flipH="1">
              <a:off x="3739794" y="3093811"/>
              <a:ext cx="8336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05" idx="4"/>
            </p:cNvCxnSpPr>
            <p:nvPr/>
          </p:nvCxnSpPr>
          <p:spPr>
            <a:xfrm>
              <a:off x="3748130" y="3093811"/>
              <a:ext cx="741914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05" idx="4"/>
            </p:cNvCxnSpPr>
            <p:nvPr/>
          </p:nvCxnSpPr>
          <p:spPr>
            <a:xfrm>
              <a:off x="3748130" y="3093811"/>
              <a:ext cx="2042347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107" idx="4"/>
            </p:cNvCxnSpPr>
            <p:nvPr/>
          </p:nvCxnSpPr>
          <p:spPr>
            <a:xfrm flipH="1">
              <a:off x="4490044" y="3093811"/>
              <a:ext cx="8336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07" idx="4"/>
            </p:cNvCxnSpPr>
            <p:nvPr/>
          </p:nvCxnSpPr>
          <p:spPr>
            <a:xfrm>
              <a:off x="4498380" y="3093811"/>
              <a:ext cx="1292097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08" idx="4"/>
            </p:cNvCxnSpPr>
            <p:nvPr/>
          </p:nvCxnSpPr>
          <p:spPr>
            <a:xfrm flipH="1">
              <a:off x="3739794" y="3093811"/>
              <a:ext cx="2040063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07" idx="4"/>
            </p:cNvCxnSpPr>
            <p:nvPr/>
          </p:nvCxnSpPr>
          <p:spPr>
            <a:xfrm flipH="1">
              <a:off x="3739794" y="3093811"/>
              <a:ext cx="758586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08" idx="4"/>
            </p:cNvCxnSpPr>
            <p:nvPr/>
          </p:nvCxnSpPr>
          <p:spPr>
            <a:xfrm flipH="1">
              <a:off x="4490044" y="3093811"/>
              <a:ext cx="1289813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08" idx="4"/>
            </p:cNvCxnSpPr>
            <p:nvPr/>
          </p:nvCxnSpPr>
          <p:spPr>
            <a:xfrm>
              <a:off x="5779857" y="3093811"/>
              <a:ext cx="10620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06" idx="4"/>
            </p:cNvCxnSpPr>
            <p:nvPr/>
          </p:nvCxnSpPr>
          <p:spPr>
            <a:xfrm rot="5400000">
              <a:off x="4085048" y="1888548"/>
              <a:ext cx="418195" cy="109203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06" idx="4"/>
            </p:cNvCxnSpPr>
            <p:nvPr/>
          </p:nvCxnSpPr>
          <p:spPr>
            <a:xfrm rot="5400000">
              <a:off x="4460173" y="2263673"/>
              <a:ext cx="418195" cy="34178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06" idx="4"/>
            </p:cNvCxnSpPr>
            <p:nvPr/>
          </p:nvCxnSpPr>
          <p:spPr>
            <a:xfrm rot="16200000" flipH="1">
              <a:off x="5110389" y="1955237"/>
              <a:ext cx="418195" cy="95865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74"/>
            <p:cNvSpPr txBox="1">
              <a:spLocks noChangeArrowheads="1"/>
            </p:cNvSpPr>
            <p:nvPr/>
          </p:nvSpPr>
          <p:spPr bwMode="auto">
            <a:xfrm>
              <a:off x="2512995" y="1878127"/>
              <a:ext cx="708569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000" dirty="0"/>
                <a:t>Output</a:t>
              </a:r>
            </a:p>
          </p:txBody>
        </p:sp>
        <p:sp>
          <p:nvSpPr>
            <p:cNvPr id="123" name="TextBox 76"/>
            <p:cNvSpPr txBox="1">
              <a:spLocks noChangeArrowheads="1"/>
            </p:cNvSpPr>
            <p:nvPr/>
          </p:nvSpPr>
          <p:spPr bwMode="auto">
            <a:xfrm>
              <a:off x="2272638" y="2768702"/>
              <a:ext cx="1125375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/>
                <a:t>Hidden Layer 3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AEEDC-E57C-4D4B-AE5D-BA24A1C57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833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different levels of abstraction neural network">
            <a:extLst>
              <a:ext uri="{FF2B5EF4-FFF2-40B4-BE49-F238E27FC236}">
                <a16:creationId xmlns:a16="http://schemas.microsoft.com/office/drawing/2014/main" id="{CB5A6FD6-840B-433F-A684-12EEF1814A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83F2F-2FE3-4AEF-8534-120319EEC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94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-72342"/>
            <a:ext cx="11029616" cy="1188720"/>
          </a:xfrm>
        </p:spPr>
        <p:txBody>
          <a:bodyPr/>
          <a:lstStyle/>
          <a:p>
            <a:r>
              <a:rPr lang="en-US" dirty="0"/>
              <a:t>A Neural Network perspective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752600" y="4114800"/>
            <a:ext cx="1371600" cy="9906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629400" y="4114800"/>
            <a:ext cx="1371600" cy="99060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Prediction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191000" y="4114800"/>
            <a:ext cx="1371600" cy="9906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50" name="Rectangle 49"/>
          <p:cNvSpPr/>
          <p:nvPr/>
        </p:nvSpPr>
        <p:spPr>
          <a:xfrm>
            <a:off x="9067800" y="4114800"/>
            <a:ext cx="1371600" cy="9906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Loss</a:t>
            </a:r>
          </a:p>
        </p:txBody>
      </p:sp>
      <p:cxnSp>
        <p:nvCxnSpPr>
          <p:cNvPr id="52" name="Straight Arrow Connector 51"/>
          <p:cNvCxnSpPr>
            <a:stCxn id="47" idx="3"/>
            <a:endCxn id="49" idx="1"/>
          </p:cNvCxnSpPr>
          <p:nvPr/>
        </p:nvCxnSpPr>
        <p:spPr>
          <a:xfrm>
            <a:off x="3124200" y="4610100"/>
            <a:ext cx="1066800" cy="0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9" idx="3"/>
            <a:endCxn id="48" idx="1"/>
          </p:cNvCxnSpPr>
          <p:nvPr/>
        </p:nvCxnSpPr>
        <p:spPr>
          <a:xfrm>
            <a:off x="5562600" y="4610100"/>
            <a:ext cx="1066800" cy="0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8" idx="3"/>
            <a:endCxn id="50" idx="1"/>
          </p:cNvCxnSpPr>
          <p:nvPr/>
        </p:nvCxnSpPr>
        <p:spPr>
          <a:xfrm>
            <a:off x="8001000" y="4610100"/>
            <a:ext cx="1066800" cy="0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3686176" y="5410201"/>
            <a:ext cx="29432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5 convolutional layers</a:t>
            </a:r>
          </a:p>
          <a:p>
            <a:r>
              <a:rPr lang="en-US" sz="1600" dirty="0"/>
              <a:t>2 fully connected layers</a:t>
            </a:r>
          </a:p>
          <a:p>
            <a:r>
              <a:rPr lang="en-US" sz="1600" dirty="0"/>
              <a:t>-----------------------------------</a:t>
            </a:r>
          </a:p>
          <a:p>
            <a:r>
              <a:rPr lang="en-US" sz="1600" dirty="0"/>
              <a:t>100 convolutional layers</a:t>
            </a:r>
          </a:p>
          <a:p>
            <a:r>
              <a:rPr lang="en-US" sz="1600" dirty="0"/>
              <a:t>50 batch normalization layers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6629400" y="5383166"/>
            <a:ext cx="1371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Softmax</a:t>
            </a:r>
            <a:endParaRPr lang="en-US" sz="1600" dirty="0"/>
          </a:p>
          <a:p>
            <a:r>
              <a:rPr lang="en-US" sz="1600" dirty="0"/>
              <a:t>---------------</a:t>
            </a:r>
          </a:p>
          <a:p>
            <a:r>
              <a:rPr lang="en-US" sz="1600" dirty="0"/>
              <a:t>Sigmoid</a:t>
            </a:r>
          </a:p>
          <a:p>
            <a:r>
              <a:rPr lang="en-US" sz="1600" dirty="0"/>
              <a:t>---------------</a:t>
            </a:r>
          </a:p>
          <a:p>
            <a:r>
              <a:rPr lang="en-US" sz="1600" dirty="0"/>
              <a:t>Linear etc.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9067800" y="5408016"/>
            <a:ext cx="1981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Cross entropy</a:t>
            </a:r>
          </a:p>
          <a:p>
            <a:r>
              <a:rPr lang="en-US" sz="1600" dirty="0"/>
              <a:t>---------------</a:t>
            </a:r>
          </a:p>
          <a:p>
            <a:r>
              <a:rPr lang="en-US" sz="1600" dirty="0"/>
              <a:t>Euclidean</a:t>
            </a:r>
          </a:p>
          <a:p>
            <a:r>
              <a:rPr lang="en-US" sz="1600" dirty="0"/>
              <a:t>---------------</a:t>
            </a:r>
          </a:p>
          <a:p>
            <a:r>
              <a:rPr lang="en-US" sz="1600" dirty="0"/>
              <a:t>Contrastive</a:t>
            </a:r>
          </a:p>
        </p:txBody>
      </p:sp>
      <p:grpSp>
        <p:nvGrpSpPr>
          <p:cNvPr id="159" name="Group 158"/>
          <p:cNvGrpSpPr/>
          <p:nvPr/>
        </p:nvGrpSpPr>
        <p:grpSpPr>
          <a:xfrm rot="5400000">
            <a:off x="5162926" y="-102248"/>
            <a:ext cx="2357436" cy="5417900"/>
            <a:chOff x="272449" y="1066800"/>
            <a:chExt cx="1323890" cy="3042587"/>
          </a:xfrm>
        </p:grpSpPr>
        <p:sp>
          <p:nvSpPr>
            <p:cNvPr id="94" name="Oval 93"/>
            <p:cNvSpPr/>
            <p:nvPr/>
          </p:nvSpPr>
          <p:spPr>
            <a:xfrm>
              <a:off x="272450" y="2377231"/>
              <a:ext cx="310117" cy="310118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779336" y="2377231"/>
              <a:ext cx="310117" cy="310118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1286222" y="2377231"/>
              <a:ext cx="310117" cy="310118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272450" y="3093615"/>
              <a:ext cx="310117" cy="310118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779336" y="3093615"/>
              <a:ext cx="310117" cy="310118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1286222" y="3093615"/>
              <a:ext cx="310117" cy="310118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0" name="Straight Arrow Connector 99"/>
            <p:cNvCxnSpPr>
              <a:stCxn id="97" idx="0"/>
              <a:endCxn id="94" idx="4"/>
            </p:cNvCxnSpPr>
            <p:nvPr/>
          </p:nvCxnSpPr>
          <p:spPr>
            <a:xfrm flipV="1">
              <a:off x="427509" y="2705816"/>
              <a:ext cx="0" cy="3693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97" idx="0"/>
              <a:endCxn id="95" idx="4"/>
            </p:cNvCxnSpPr>
            <p:nvPr/>
          </p:nvCxnSpPr>
          <p:spPr>
            <a:xfrm flipV="1">
              <a:off x="427509" y="2705816"/>
              <a:ext cx="506886" cy="3693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97" idx="0"/>
              <a:endCxn id="96" idx="4"/>
            </p:cNvCxnSpPr>
            <p:nvPr/>
          </p:nvCxnSpPr>
          <p:spPr>
            <a:xfrm flipV="1">
              <a:off x="427509" y="2705816"/>
              <a:ext cx="1013772" cy="3693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stCxn id="98" idx="0"/>
              <a:endCxn id="94" idx="4"/>
            </p:cNvCxnSpPr>
            <p:nvPr/>
          </p:nvCxnSpPr>
          <p:spPr>
            <a:xfrm flipH="1" flipV="1">
              <a:off x="427509" y="2705816"/>
              <a:ext cx="506886" cy="3693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98" idx="0"/>
              <a:endCxn id="95" idx="4"/>
            </p:cNvCxnSpPr>
            <p:nvPr/>
          </p:nvCxnSpPr>
          <p:spPr>
            <a:xfrm flipV="1">
              <a:off x="934395" y="2705816"/>
              <a:ext cx="0" cy="3693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98" idx="0"/>
              <a:endCxn id="96" idx="4"/>
            </p:cNvCxnSpPr>
            <p:nvPr/>
          </p:nvCxnSpPr>
          <p:spPr>
            <a:xfrm flipV="1">
              <a:off x="934395" y="2705816"/>
              <a:ext cx="506886" cy="3693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stCxn id="99" idx="0"/>
              <a:endCxn id="96" idx="4"/>
            </p:cNvCxnSpPr>
            <p:nvPr/>
          </p:nvCxnSpPr>
          <p:spPr>
            <a:xfrm flipV="1">
              <a:off x="1441281" y="2705816"/>
              <a:ext cx="0" cy="3693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99" idx="0"/>
              <a:endCxn id="95" idx="4"/>
            </p:cNvCxnSpPr>
            <p:nvPr/>
          </p:nvCxnSpPr>
          <p:spPr>
            <a:xfrm flipH="1" flipV="1">
              <a:off x="934395" y="2705816"/>
              <a:ext cx="506886" cy="3693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>
              <a:stCxn id="99" idx="0"/>
              <a:endCxn id="94" idx="4"/>
            </p:cNvCxnSpPr>
            <p:nvPr/>
          </p:nvCxnSpPr>
          <p:spPr>
            <a:xfrm flipH="1" flipV="1">
              <a:off x="427509" y="2705816"/>
              <a:ext cx="1013772" cy="3693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Oval 109"/>
            <p:cNvSpPr/>
            <p:nvPr/>
          </p:nvSpPr>
          <p:spPr>
            <a:xfrm>
              <a:off x="272449" y="3799269"/>
              <a:ext cx="310117" cy="310118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779335" y="3799269"/>
              <a:ext cx="310117" cy="310118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1286221" y="3799269"/>
              <a:ext cx="310117" cy="310118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" name="Straight Arrow Connector 112"/>
            <p:cNvCxnSpPr/>
            <p:nvPr/>
          </p:nvCxnSpPr>
          <p:spPr>
            <a:xfrm flipV="1">
              <a:off x="423646" y="3403732"/>
              <a:ext cx="0" cy="4062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 flipV="1">
              <a:off x="423646" y="3403732"/>
              <a:ext cx="506886" cy="4062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/>
            <p:nvPr/>
          </p:nvCxnSpPr>
          <p:spPr>
            <a:xfrm flipV="1">
              <a:off x="423646" y="3403732"/>
              <a:ext cx="1013772" cy="4062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/>
            <p:nvPr/>
          </p:nvCxnSpPr>
          <p:spPr>
            <a:xfrm flipH="1" flipV="1">
              <a:off x="423646" y="3403732"/>
              <a:ext cx="506886" cy="4062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/>
            <p:nvPr/>
          </p:nvCxnSpPr>
          <p:spPr>
            <a:xfrm flipV="1">
              <a:off x="930532" y="3403732"/>
              <a:ext cx="0" cy="4062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/>
            <p:nvPr/>
          </p:nvCxnSpPr>
          <p:spPr>
            <a:xfrm flipV="1">
              <a:off x="930532" y="3403732"/>
              <a:ext cx="506886" cy="4062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/>
            <p:nvPr/>
          </p:nvCxnSpPr>
          <p:spPr>
            <a:xfrm flipV="1">
              <a:off x="1437417" y="3403732"/>
              <a:ext cx="0" cy="4062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/>
            <p:nvPr/>
          </p:nvCxnSpPr>
          <p:spPr>
            <a:xfrm flipH="1" flipV="1">
              <a:off x="930532" y="3403732"/>
              <a:ext cx="506886" cy="4062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/>
            <p:nvPr/>
          </p:nvCxnSpPr>
          <p:spPr>
            <a:xfrm flipH="1" flipV="1">
              <a:off x="423646" y="3403732"/>
              <a:ext cx="1013772" cy="4062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Oval 122"/>
            <p:cNvSpPr/>
            <p:nvPr/>
          </p:nvSpPr>
          <p:spPr>
            <a:xfrm>
              <a:off x="1040286" y="1747282"/>
              <a:ext cx="310117" cy="310118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534178" y="1747282"/>
              <a:ext cx="310117" cy="310118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785517" y="1066800"/>
              <a:ext cx="310117" cy="31011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" name="Straight Arrow Connector 131"/>
            <p:cNvCxnSpPr>
              <a:stCxn id="96" idx="0"/>
              <a:endCxn id="123" idx="4"/>
            </p:cNvCxnSpPr>
            <p:nvPr/>
          </p:nvCxnSpPr>
          <p:spPr>
            <a:xfrm flipH="1" flipV="1">
              <a:off x="1195345" y="2057400"/>
              <a:ext cx="245936" cy="3198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>
              <a:stCxn id="96" idx="0"/>
              <a:endCxn id="130" idx="4"/>
            </p:cNvCxnSpPr>
            <p:nvPr/>
          </p:nvCxnSpPr>
          <p:spPr>
            <a:xfrm flipH="1" flipV="1">
              <a:off x="689237" y="2057400"/>
              <a:ext cx="752044" cy="3198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95" idx="0"/>
              <a:endCxn id="123" idx="4"/>
            </p:cNvCxnSpPr>
            <p:nvPr/>
          </p:nvCxnSpPr>
          <p:spPr>
            <a:xfrm flipV="1">
              <a:off x="934395" y="2057400"/>
              <a:ext cx="260950" cy="3198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95" idx="0"/>
              <a:endCxn id="130" idx="4"/>
            </p:cNvCxnSpPr>
            <p:nvPr/>
          </p:nvCxnSpPr>
          <p:spPr>
            <a:xfrm flipH="1" flipV="1">
              <a:off x="689237" y="2057400"/>
              <a:ext cx="245158" cy="3198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94" idx="0"/>
              <a:endCxn id="130" idx="4"/>
            </p:cNvCxnSpPr>
            <p:nvPr/>
          </p:nvCxnSpPr>
          <p:spPr>
            <a:xfrm flipV="1">
              <a:off x="427509" y="2057400"/>
              <a:ext cx="261728" cy="3198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stCxn id="94" idx="0"/>
              <a:endCxn id="123" idx="4"/>
            </p:cNvCxnSpPr>
            <p:nvPr/>
          </p:nvCxnSpPr>
          <p:spPr>
            <a:xfrm flipV="1">
              <a:off x="427509" y="2057400"/>
              <a:ext cx="767836" cy="3198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stCxn id="130" idx="0"/>
              <a:endCxn id="131" idx="4"/>
            </p:cNvCxnSpPr>
            <p:nvPr/>
          </p:nvCxnSpPr>
          <p:spPr>
            <a:xfrm flipV="1">
              <a:off x="689237" y="1376918"/>
              <a:ext cx="251339" cy="3703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>
              <a:stCxn id="123" idx="0"/>
              <a:endCxn id="131" idx="4"/>
            </p:cNvCxnSpPr>
            <p:nvPr/>
          </p:nvCxnSpPr>
          <p:spPr>
            <a:xfrm flipH="1" flipV="1">
              <a:off x="940576" y="1376918"/>
              <a:ext cx="254769" cy="3703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0" name="Picture 6" descr="http://wallpapersphotospictures.com/wp-content/uploads/2015/05/jumping-tiger-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561" y="5614440"/>
            <a:ext cx="1652282" cy="862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9614A3-7D8D-423C-8A57-E47FF8064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077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5A582-2A82-4551-8351-F0FFCA54F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Anatomy of a neural network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68D77-0F99-41AE-95AA-A8F6CCC9C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692" y="1611757"/>
            <a:ext cx="11029615" cy="3634486"/>
          </a:xfrm>
        </p:spPr>
        <p:txBody>
          <a:bodyPr/>
          <a:lstStyle/>
          <a:p>
            <a:r>
              <a:rPr lang="en-US" b="1" i="1" dirty="0"/>
              <a:t>Layers</a:t>
            </a:r>
            <a:r>
              <a:rPr lang="en-US" dirty="0"/>
              <a:t>, which are combined into a </a:t>
            </a:r>
            <a:r>
              <a:rPr lang="en-US" i="1" dirty="0"/>
              <a:t>network </a:t>
            </a:r>
            <a:r>
              <a:rPr lang="en-US" dirty="0"/>
              <a:t>(or </a:t>
            </a:r>
            <a:r>
              <a:rPr lang="en-US" i="1" dirty="0"/>
              <a:t>model</a:t>
            </a:r>
            <a:r>
              <a:rPr lang="en-US" dirty="0"/>
              <a:t>)</a:t>
            </a:r>
          </a:p>
          <a:p>
            <a:r>
              <a:rPr lang="en-US" dirty="0"/>
              <a:t>The </a:t>
            </a:r>
            <a:r>
              <a:rPr lang="en-US" b="1" i="1" dirty="0"/>
              <a:t>input</a:t>
            </a:r>
            <a:r>
              <a:rPr lang="en-US" i="1" dirty="0"/>
              <a:t> data </a:t>
            </a:r>
            <a:r>
              <a:rPr lang="en-US" dirty="0"/>
              <a:t>and corresponding </a:t>
            </a:r>
            <a:r>
              <a:rPr lang="en-US" i="1" dirty="0"/>
              <a:t>targets</a:t>
            </a:r>
          </a:p>
          <a:p>
            <a:r>
              <a:rPr lang="en-US" dirty="0"/>
              <a:t>The </a:t>
            </a:r>
            <a:r>
              <a:rPr lang="en-US" b="1" i="1" dirty="0"/>
              <a:t>loss function</a:t>
            </a:r>
            <a:r>
              <a:rPr lang="en-US" dirty="0"/>
              <a:t>, which defines the feedback signal used for learning</a:t>
            </a:r>
          </a:p>
          <a:p>
            <a:r>
              <a:rPr lang="en-US" dirty="0"/>
              <a:t>The </a:t>
            </a:r>
            <a:r>
              <a:rPr lang="en-US" b="1" i="1" dirty="0"/>
              <a:t>optimizer</a:t>
            </a:r>
            <a:r>
              <a:rPr lang="en-US" dirty="0"/>
              <a:t>, which determines how learning proceeds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44C568-3D04-409E-9A6C-56021B573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232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C5EC69A-52C6-495F-9ADD-41DC901A7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983" y="620713"/>
            <a:ext cx="7960033" cy="6169025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F4BB86-A5ED-4AD5-9AB9-F8D6AE811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972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5829299" y="1042745"/>
            <a:ext cx="4648202" cy="22576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829299" y="3295250"/>
            <a:ext cx="4648202" cy="3194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33500" y="2812672"/>
            <a:ext cx="4495800" cy="36770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333501" y="1042746"/>
            <a:ext cx="4495799" cy="17699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-5373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Recipe: Machine Learning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790700" y="1231901"/>
            <a:ext cx="4038600" cy="15807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Given training data:</a:t>
            </a:r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1790700" y="2812673"/>
            <a:ext cx="4038600" cy="3097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Choose each of these: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Decision function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Loss function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793" y="1855985"/>
            <a:ext cx="2082800" cy="533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413" y="3971024"/>
            <a:ext cx="2108200" cy="4699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793" y="5305401"/>
            <a:ext cx="2349500" cy="469900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6181442" y="1429144"/>
            <a:ext cx="3407157" cy="1611140"/>
            <a:chOff x="4847941" y="1797444"/>
            <a:chExt cx="3407157" cy="161114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47941" y="2224285"/>
              <a:ext cx="888224" cy="1184299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19158" y="2224285"/>
              <a:ext cx="897419" cy="11842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20714" y="2224285"/>
              <a:ext cx="888224" cy="1184299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4847941" y="1797444"/>
              <a:ext cx="888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Face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888565" y="1797444"/>
              <a:ext cx="888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Face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020714" y="1797444"/>
              <a:ext cx="1234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Not a face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143909" y="3786359"/>
            <a:ext cx="369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Linear regression, Logistic regression, Neural Network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181441" y="5139801"/>
            <a:ext cx="369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Mean-squared error, Cross Entropy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04B93C-3D43-41B5-ADA7-C2D36C09E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695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771899" y="1176495"/>
            <a:ext cx="4648202" cy="22576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771899" y="3429000"/>
            <a:ext cx="4648202" cy="3194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348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3938572" y="1365651"/>
            <a:ext cx="4038600" cy="206851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Define goal:</a:t>
            </a:r>
          </a:p>
        </p:txBody>
      </p:sp>
      <p:sp>
        <p:nvSpPr>
          <p:cNvPr id="20" name="Content Placeholder 6"/>
          <p:cNvSpPr txBox="1">
            <a:spLocks/>
          </p:cNvSpPr>
          <p:nvPr/>
        </p:nvSpPr>
        <p:spPr>
          <a:xfrm>
            <a:off x="3938572" y="3434167"/>
            <a:ext cx="4038600" cy="2892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 Train with SGD: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(take small steps opposite the gradient)</a:t>
            </a:r>
          </a:p>
        </p:txBody>
      </p: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517" y="2030701"/>
            <a:ext cx="4096234" cy="947367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518" y="5375416"/>
            <a:ext cx="4063643" cy="37319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2CC186-AF89-4830-9491-8E4CA001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310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6"/>
          <p:cNvSpPr txBox="1">
            <a:spLocks noGrp="1"/>
          </p:cNvSpPr>
          <p:nvPr>
            <p:ph type="title"/>
          </p:nvPr>
        </p:nvSpPr>
        <p:spPr>
          <a:xfrm>
            <a:off x="415600" y="3055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Keras</a:t>
            </a:r>
            <a:endParaRPr/>
          </a:p>
        </p:txBody>
      </p:sp>
      <p:sp>
        <p:nvSpPr>
          <p:cNvPr id="291" name="Google Shape;291;p46"/>
          <p:cNvSpPr txBox="1">
            <a:spLocks noGrp="1"/>
          </p:cNvSpPr>
          <p:nvPr>
            <p:ph type="body" idx="1"/>
          </p:nvPr>
        </p:nvSpPr>
        <p:spPr>
          <a:xfrm>
            <a:off x="415600" y="1214899"/>
            <a:ext cx="11360800" cy="506736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dirty="0"/>
              <a:t>Among a bunch of deep learning frameworks, 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" dirty="0"/>
              <a:t>      Keras is probably the easiest to begin with:</a:t>
            </a:r>
            <a:endParaRPr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TensorFlow, Keras, </a:t>
            </a:r>
            <a:r>
              <a:rPr lang="en" dirty="0" err="1"/>
              <a:t>PyTorch</a:t>
            </a:r>
            <a:r>
              <a:rPr lang="en" dirty="0"/>
              <a:t>, </a:t>
            </a:r>
            <a:r>
              <a:rPr lang="en" dirty="0" err="1"/>
              <a:t>Chainer</a:t>
            </a:r>
            <a:r>
              <a:rPr lang="en" dirty="0"/>
              <a:t>, Caffe, Theano, etc.</a:t>
            </a:r>
            <a:endParaRPr dirty="0"/>
          </a:p>
          <a:p>
            <a:pPr>
              <a:lnSpc>
                <a:spcPct val="150000"/>
              </a:lnSpc>
            </a:pPr>
            <a:r>
              <a:rPr lang="en" dirty="0"/>
              <a:t>Keras is:</a:t>
            </a:r>
            <a:endParaRPr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A high-level neural network API with support for both CPU and GPU.</a:t>
            </a:r>
            <a:endParaRPr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Modular - Building models can be as simple as stacking layers.</a:t>
            </a:r>
            <a:endParaRPr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Useful for fast prototyping as we can ignore implementation details of backpropagation,</a:t>
            </a:r>
            <a:endParaRPr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Open source - Large community support.</a:t>
            </a:r>
            <a:endParaRPr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Comprehensive - Contains implementations of popular networks, datasets, etc. </a:t>
            </a:r>
            <a:endParaRPr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Has luxury of using any backend from TensorFlow, Theano, or CNTK without change in code.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26FE10-CFE6-4AEB-814D-321FDDC32E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pic>
        <p:nvPicPr>
          <p:cNvPr id="12290" name="Picture 2" descr="Image result for keras">
            <a:extLst>
              <a:ext uri="{FF2B5EF4-FFF2-40B4-BE49-F238E27FC236}">
                <a16:creationId xmlns:a16="http://schemas.microsoft.com/office/drawing/2014/main" id="{070477D7-70B7-4778-B0DA-D26748128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840" y="26179"/>
            <a:ext cx="3566160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242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7"/>
          <p:cNvSpPr txBox="1">
            <a:spLocks noGrp="1"/>
          </p:cNvSpPr>
          <p:nvPr>
            <p:ph type="title"/>
          </p:nvPr>
        </p:nvSpPr>
        <p:spPr>
          <a:xfrm>
            <a:off x="415600" y="3055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Pipeline to Implement an NN-based Model in Keras</a:t>
            </a:r>
            <a:endParaRPr dirty="0"/>
          </a:p>
        </p:txBody>
      </p:sp>
      <p:sp>
        <p:nvSpPr>
          <p:cNvPr id="297" name="Google Shape;297;p47"/>
          <p:cNvSpPr txBox="1">
            <a:spLocks noGrp="1"/>
          </p:cNvSpPr>
          <p:nvPr>
            <p:ph type="body" idx="1"/>
          </p:nvPr>
        </p:nvSpPr>
        <p:spPr>
          <a:xfrm>
            <a:off x="415600" y="12318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50000"/>
              </a:lnSpc>
              <a:buAutoNum type="arabicPeriod"/>
            </a:pPr>
            <a:r>
              <a:rPr lang="en" dirty="0"/>
              <a:t>Specify the input size and output size.</a:t>
            </a:r>
            <a:endParaRPr dirty="0"/>
          </a:p>
          <a:p>
            <a:pPr>
              <a:lnSpc>
                <a:spcPct val="150000"/>
              </a:lnSpc>
              <a:buAutoNum type="arabicPeriod"/>
            </a:pPr>
            <a:r>
              <a:rPr lang="en" dirty="0"/>
              <a:t>Design and define the NN architecture.</a:t>
            </a:r>
            <a:endParaRPr dirty="0"/>
          </a:p>
          <a:p>
            <a:pPr>
              <a:lnSpc>
                <a:spcPct val="150000"/>
              </a:lnSpc>
              <a:buAutoNum type="arabicPeriod"/>
            </a:pPr>
            <a:r>
              <a:rPr lang="en" dirty="0"/>
              <a:t>Select the optimizer that performs gradient descent.</a:t>
            </a:r>
            <a:endParaRPr dirty="0"/>
          </a:p>
          <a:p>
            <a:pPr>
              <a:lnSpc>
                <a:spcPct val="150000"/>
              </a:lnSpc>
              <a:buAutoNum type="arabicPeriod"/>
            </a:pPr>
            <a:r>
              <a:rPr lang="en" dirty="0"/>
              <a:t>Select the loss function and train the network for an objective.</a:t>
            </a:r>
            <a:endParaRPr dirty="0"/>
          </a:p>
          <a:p>
            <a:pPr>
              <a:lnSpc>
                <a:spcPct val="150000"/>
              </a:lnSpc>
              <a:buAutoNum type="arabicPeriod"/>
            </a:pPr>
            <a:r>
              <a:rPr lang="en" dirty="0"/>
              <a:t>Select appropriate evaluation metrics for the problem you’re working on.</a:t>
            </a:r>
            <a:endParaRPr dirty="0"/>
          </a:p>
        </p:txBody>
      </p:sp>
      <p:grpSp>
        <p:nvGrpSpPr>
          <p:cNvPr id="298" name="Google Shape;298;p47"/>
          <p:cNvGrpSpPr/>
          <p:nvPr/>
        </p:nvGrpSpPr>
        <p:grpSpPr>
          <a:xfrm>
            <a:off x="532800" y="4704166"/>
            <a:ext cx="11186667" cy="1628901"/>
            <a:chOff x="414285" y="4208002"/>
            <a:chExt cx="11186667" cy="1628902"/>
          </a:xfrm>
        </p:grpSpPr>
        <p:sp>
          <p:nvSpPr>
            <p:cNvPr id="299" name="Google Shape;299;p47"/>
            <p:cNvSpPr/>
            <p:nvPr/>
          </p:nvSpPr>
          <p:spPr>
            <a:xfrm>
              <a:off x="414285" y="4208003"/>
              <a:ext cx="1752900" cy="1628901"/>
            </a:xfrm>
            <a:prstGeom prst="roundRect">
              <a:avLst>
                <a:gd name="adj" fmla="val 16667"/>
              </a:avLst>
            </a:prstGeom>
            <a:solidFill>
              <a:srgbClr val="D5EAAE"/>
            </a:solidFill>
            <a:ln w="15875" cap="flat" cmpd="sng">
              <a:solidFill>
                <a:srgbClr val="6F942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400"/>
              </a:pPr>
              <a:r>
                <a:rPr lang="en" sz="1867" b="1" i="1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Prepare input and specify size</a:t>
              </a:r>
              <a:endParaRPr sz="1467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(Images, videos, text, audio, etc.</a:t>
              </a:r>
              <a:r>
                <a:rPr lang="en" sz="1600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)</a:t>
              </a:r>
              <a:endParaRPr sz="1467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00" name="Google Shape;300;p47"/>
            <p:cNvSpPr/>
            <p:nvPr/>
          </p:nvSpPr>
          <p:spPr>
            <a:xfrm>
              <a:off x="2767685" y="4208002"/>
              <a:ext cx="1752900" cy="1628902"/>
            </a:xfrm>
            <a:prstGeom prst="roundRect">
              <a:avLst>
                <a:gd name="adj" fmla="val 16667"/>
              </a:avLst>
            </a:prstGeom>
            <a:solidFill>
              <a:srgbClr val="D5EAAE"/>
            </a:solidFill>
            <a:ln w="15875" cap="flat" cmpd="sng">
              <a:solidFill>
                <a:srgbClr val="6F942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400"/>
              </a:pPr>
              <a:r>
                <a:rPr lang="en" sz="1867" b="1" i="1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Define the NN model</a:t>
              </a:r>
              <a:endParaRPr sz="1467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b="1" i="1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(Sequential or Functional style)</a:t>
              </a:r>
              <a:endParaRPr sz="1467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algn="ctr" defTabSz="1219170">
                <a:buClr>
                  <a:srgbClr val="000000"/>
                </a:buClr>
                <a:buSzPts val="900"/>
              </a:pPr>
              <a:r>
                <a:rPr lang="en" sz="1200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(MLP, CNN, RNN, etc.)</a:t>
              </a:r>
              <a:endParaRPr sz="1467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01" name="Google Shape;301;p47"/>
            <p:cNvSpPr/>
            <p:nvPr/>
          </p:nvSpPr>
          <p:spPr>
            <a:xfrm>
              <a:off x="5133485" y="4208002"/>
              <a:ext cx="1752900" cy="1628902"/>
            </a:xfrm>
            <a:prstGeom prst="roundRect">
              <a:avLst>
                <a:gd name="adj" fmla="val 16667"/>
              </a:avLst>
            </a:prstGeom>
            <a:solidFill>
              <a:srgbClr val="D5EAAE"/>
            </a:solidFill>
            <a:ln w="15875" cap="flat" cmpd="sng">
              <a:solidFill>
                <a:srgbClr val="6F942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400"/>
              </a:pPr>
              <a:r>
                <a:rPr lang="en" sz="1867" b="1" i="1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Optimizers</a:t>
              </a:r>
              <a:endParaRPr sz="1467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(SGD, </a:t>
              </a:r>
              <a:r>
                <a:rPr lang="en" sz="1467" kern="0" dirty="0" err="1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RMSprop</a:t>
              </a:r>
              <a:r>
                <a:rPr lang="en" sz="1467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, Adam, etc.)</a:t>
              </a:r>
              <a:endParaRPr sz="1467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02" name="Google Shape;302;p47"/>
            <p:cNvSpPr/>
            <p:nvPr/>
          </p:nvSpPr>
          <p:spPr>
            <a:xfrm>
              <a:off x="7493719" y="4208003"/>
              <a:ext cx="1752900" cy="1628901"/>
            </a:xfrm>
            <a:prstGeom prst="roundRect">
              <a:avLst>
                <a:gd name="adj" fmla="val 16667"/>
              </a:avLst>
            </a:prstGeom>
            <a:solidFill>
              <a:srgbClr val="D5EAAE"/>
            </a:solidFill>
            <a:ln w="15875" cap="flat" cmpd="sng">
              <a:solidFill>
                <a:srgbClr val="6F942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400"/>
              </a:pPr>
              <a:r>
                <a:rPr lang="en" sz="1867" b="1" i="1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Loss function</a:t>
              </a:r>
              <a:endParaRPr sz="1467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467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(MSE, Cross entropy, Hinge, etc.)</a:t>
              </a:r>
              <a:endParaRPr sz="1467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03" name="Google Shape;303;p47"/>
            <p:cNvSpPr/>
            <p:nvPr/>
          </p:nvSpPr>
          <p:spPr>
            <a:xfrm>
              <a:off x="9848052" y="4208002"/>
              <a:ext cx="1752900" cy="1628902"/>
            </a:xfrm>
            <a:prstGeom prst="roundRect">
              <a:avLst>
                <a:gd name="adj" fmla="val 16667"/>
              </a:avLst>
            </a:prstGeom>
            <a:solidFill>
              <a:srgbClr val="D5EAAE"/>
            </a:solidFill>
            <a:ln w="15875" cap="flat" cmpd="sng">
              <a:solidFill>
                <a:srgbClr val="6F942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400"/>
              </a:pPr>
              <a:r>
                <a:rPr lang="en" sz="1867" b="1" i="1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Train and evaluate the model</a:t>
              </a:r>
              <a:endParaRPr sz="1467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04" name="Google Shape;304;p47"/>
            <p:cNvSpPr/>
            <p:nvPr/>
          </p:nvSpPr>
          <p:spPr>
            <a:xfrm>
              <a:off x="2241682" y="4714043"/>
              <a:ext cx="439500" cy="2307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D5EAAE"/>
            </a:solidFill>
            <a:ln w="15875" cap="flat" cmpd="sng">
              <a:solidFill>
                <a:srgbClr val="6F942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47"/>
            <p:cNvSpPr/>
            <p:nvPr/>
          </p:nvSpPr>
          <p:spPr>
            <a:xfrm>
              <a:off x="4607177" y="4705165"/>
              <a:ext cx="439500" cy="2307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D5EAAE"/>
            </a:solidFill>
            <a:ln w="15875" cap="flat" cmpd="sng">
              <a:solidFill>
                <a:srgbClr val="6F942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47"/>
            <p:cNvSpPr/>
            <p:nvPr/>
          </p:nvSpPr>
          <p:spPr>
            <a:xfrm>
              <a:off x="6973317" y="4705164"/>
              <a:ext cx="439500" cy="2307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D5EAAE"/>
            </a:solidFill>
            <a:ln w="15875" cap="flat" cmpd="sng">
              <a:solidFill>
                <a:srgbClr val="6F942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47"/>
            <p:cNvSpPr/>
            <p:nvPr/>
          </p:nvSpPr>
          <p:spPr>
            <a:xfrm>
              <a:off x="9327643" y="4705163"/>
              <a:ext cx="439500" cy="2307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D5EAAE"/>
            </a:solidFill>
            <a:ln w="15875" cap="flat" cmpd="sng">
              <a:solidFill>
                <a:srgbClr val="6F942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2811F5-7EB9-446C-B375-4044AFB0D6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37072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achine learning artificial intelligence">
            <a:extLst>
              <a:ext uri="{FF2B5EF4-FFF2-40B4-BE49-F238E27FC236}">
                <a16:creationId xmlns:a16="http://schemas.microsoft.com/office/drawing/2014/main" id="{C8023260-3A1F-40A0-8C03-A36A12D9B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650" y="1193128"/>
            <a:ext cx="11950700" cy="5024195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22360-B873-4BD2-A83C-69F06D6DC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998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8"/>
          <p:cNvSpPr txBox="1">
            <a:spLocks noGrp="1"/>
          </p:cNvSpPr>
          <p:nvPr>
            <p:ph type="title"/>
          </p:nvPr>
        </p:nvSpPr>
        <p:spPr>
          <a:xfrm>
            <a:off x="415600" y="313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Keras Models</a:t>
            </a:r>
            <a:endParaRPr dirty="0"/>
          </a:p>
        </p:txBody>
      </p:sp>
      <p:sp>
        <p:nvSpPr>
          <p:cNvPr id="313" name="Google Shape;313;p48"/>
          <p:cNvSpPr txBox="1">
            <a:spLocks noGrp="1"/>
          </p:cNvSpPr>
          <p:nvPr>
            <p:ph type="body" idx="1"/>
          </p:nvPr>
        </p:nvSpPr>
        <p:spPr>
          <a:xfrm>
            <a:off x="415600" y="1172567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Sequential: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Linear stack of layers.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Useful for building:</a:t>
            </a:r>
            <a:endParaRPr dirty="0"/>
          </a:p>
          <a:p>
            <a:pPr lvl="2">
              <a:spcBef>
                <a:spcPts val="0"/>
              </a:spcBef>
            </a:pPr>
            <a:r>
              <a:rPr lang="en" dirty="0"/>
              <a:t>Simple classification networks.</a:t>
            </a:r>
            <a:endParaRPr dirty="0"/>
          </a:p>
          <a:p>
            <a:pPr lvl="2">
              <a:spcBef>
                <a:spcPts val="0"/>
              </a:spcBef>
            </a:pPr>
            <a:r>
              <a:rPr lang="en" dirty="0"/>
              <a:t>Encoder-Decoder networks.</a:t>
            </a:r>
            <a:endParaRPr dirty="0"/>
          </a:p>
          <a:p>
            <a:pPr lvl="2">
              <a:spcBef>
                <a:spcPts val="0"/>
              </a:spcBef>
            </a:pPr>
            <a:r>
              <a:rPr lang="en" dirty="0"/>
              <a:t>Basically any single-flow network.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Under Keras as </a:t>
            </a:r>
            <a:r>
              <a:rPr lang="en" dirty="0">
                <a:highlight>
                  <a:srgbClr val="D9D9D9"/>
                </a:highlight>
              </a:rPr>
              <a:t>Sequential()</a:t>
            </a:r>
            <a:r>
              <a:rPr lang="en" dirty="0"/>
              <a:t> class.</a:t>
            </a:r>
            <a:endParaRPr dirty="0"/>
          </a:p>
          <a:p>
            <a:r>
              <a:rPr lang="en" dirty="0"/>
              <a:t>Functional: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Multi-input, multi-output models.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Supports, forking/branching of models.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Supports intermediate merging of models.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Under Keras as </a:t>
            </a:r>
            <a:r>
              <a:rPr lang="en" dirty="0">
                <a:highlight>
                  <a:srgbClr val="D9D9D9"/>
                </a:highlight>
              </a:rPr>
              <a:t>Model()</a:t>
            </a:r>
            <a:r>
              <a:rPr lang="en" dirty="0"/>
              <a:t> class.</a:t>
            </a:r>
            <a:endParaRPr dirty="0"/>
          </a:p>
        </p:txBody>
      </p:sp>
      <p:pic>
        <p:nvPicPr>
          <p:cNvPr id="314" name="Google Shape;314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1451" y="1720540"/>
            <a:ext cx="4993351" cy="116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1466" y="3611333"/>
            <a:ext cx="4993333" cy="24069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E33603-2D2A-47B5-9095-1E67E7F26D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09826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B30685F-F086-984C-8945-E0F5A9CB1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da-DK" sz="2800" dirty="0">
                <a:solidFill>
                  <a:schemeClr val="bg1"/>
                </a:solidFill>
              </a:rPr>
              <a:t>How to build a Deep Neural Network?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8E4D5C4-25DA-4979-82D6-6C0F8E89F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409568"/>
            <a:ext cx="3363974" cy="4213654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Invariant parameters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Input dimension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Output dimension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Semi-variable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Loss-function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Variable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# hidden layers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# hidden neurons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Activation functions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GD optimizations</a:t>
            </a:r>
          </a:p>
          <a:p>
            <a:r>
              <a:rPr lang="en-US" sz="1600" dirty="0">
                <a:solidFill>
                  <a:schemeClr val="bg1"/>
                </a:solidFill>
              </a:rPr>
              <a:t>Add-ons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Normalization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Regularization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Dropout</a:t>
            </a:r>
          </a:p>
        </p:txBody>
      </p:sp>
      <p:pic>
        <p:nvPicPr>
          <p:cNvPr id="13" name="Pladsholder til indhold 4">
            <a:extLst>
              <a:ext uri="{FF2B5EF4-FFF2-40B4-BE49-F238E27FC236}">
                <a16:creationId xmlns:a16="http://schemas.microsoft.com/office/drawing/2014/main" id="{CE39DC53-36DA-CC42-985D-E5AE5B1D1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2142947"/>
            <a:ext cx="6250769" cy="30628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E6D16D-FB92-4D3D-B781-BA453BCAE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6125-572A-2340-ABCA-23E0746851A4}" type="slidenum">
              <a:rPr lang="da-DK" smtClean="0"/>
              <a:t>21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90899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“Hello world”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Handwriting Digit Recognition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731148" y="2963250"/>
            <a:ext cx="2034073" cy="15167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Machine</a:t>
            </a:r>
            <a:endParaRPr lang="zh-TW" altLang="en-US" sz="2800" dirty="0"/>
          </a:p>
        </p:txBody>
      </p:sp>
      <p:sp>
        <p:nvSpPr>
          <p:cNvPr id="6" name="向右箭號 5"/>
          <p:cNvSpPr/>
          <p:nvPr/>
        </p:nvSpPr>
        <p:spPr>
          <a:xfrm>
            <a:off x="6001945" y="3309055"/>
            <a:ext cx="714688" cy="847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右箭號 6"/>
          <p:cNvSpPr/>
          <p:nvPr/>
        </p:nvSpPr>
        <p:spPr>
          <a:xfrm>
            <a:off x="8857888" y="3318921"/>
            <a:ext cx="714688" cy="847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9572577" y="3450306"/>
            <a:ext cx="721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“1”</a:t>
            </a:r>
            <a:endParaRPr lang="zh-TW" altLang="en-US" sz="3200" dirty="0"/>
          </a:p>
        </p:txBody>
      </p:sp>
      <p:sp>
        <p:nvSpPr>
          <p:cNvPr id="10" name="矩形 9"/>
          <p:cNvSpPr/>
          <p:nvPr/>
        </p:nvSpPr>
        <p:spPr>
          <a:xfrm>
            <a:off x="1936310" y="5211304"/>
            <a:ext cx="73043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2800" dirty="0"/>
              <a:t>MNIST Data: </a:t>
            </a:r>
            <a:r>
              <a:rPr lang="zh-TW" altLang="en-US" sz="2800" dirty="0"/>
              <a:t>http://yann.lecun.com/exdb/mnist/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4044168" y="4413213"/>
            <a:ext cx="1692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28 x 28</a:t>
            </a:r>
            <a:endParaRPr lang="zh-TW" altLang="en-US" sz="2400" dirty="0"/>
          </a:p>
        </p:txBody>
      </p:sp>
      <p:pic>
        <p:nvPicPr>
          <p:cNvPr id="13" name="Picture 2" descr="https://www.tensorflow.org/versions/r0.8/images/MNIST-Matri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309" y="2877758"/>
            <a:ext cx="4065636" cy="160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85F01-E249-4A4A-8458-D99D0D3D0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6125-572A-2340-ABCA-23E0746851A4}" type="slidenum">
              <a:rPr lang="da-DK" smtClean="0"/>
              <a:t>22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6263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2D86C28-7BED-C94B-852C-8F38C1FD8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da-DK">
                <a:solidFill>
                  <a:srgbClr val="FFFFFF"/>
                </a:solidFill>
              </a:rPr>
              <a:t>Getting started</a:t>
            </a:r>
          </a:p>
        </p:txBody>
      </p:sp>
      <p:graphicFrame>
        <p:nvGraphicFramePr>
          <p:cNvPr id="5" name="Pladsholder til indhold 2">
            <a:extLst>
              <a:ext uri="{FF2B5EF4-FFF2-40B4-BE49-F238E27FC236}">
                <a16:creationId xmlns:a16="http://schemas.microsoft.com/office/drawing/2014/main" id="{ED0BD7D5-F758-4B44-8308-3EC74C2DD3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620607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16D28E-945C-403F-8A57-F3F16E8B4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6125-572A-2340-ABCA-23E0746851A4}" type="slidenum">
              <a:rPr lang="da-DK" smtClean="0"/>
              <a:t>23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92687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1A25A9-F67E-A048-85E3-12280F89A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11" y="36576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latin typeface="+mj-lt"/>
                <a:ea typeface="+mj-ea"/>
                <a:cs typeface="+mj-cs"/>
              </a:rPr>
              <a:t>Load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AAF604-77E1-49E6-87C5-FB073FEC9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A964ACB8-CC10-473D-8D38-0B55920543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95" b="-1"/>
          <a:stretch/>
        </p:blipFill>
        <p:spPr>
          <a:xfrm>
            <a:off x="781969" y="1636529"/>
            <a:ext cx="10615494" cy="50702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88EC48-245D-4BCB-A5B9-EE85A160A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6125-572A-2340-ABCA-23E0746851A4}" type="slidenum">
              <a:rPr lang="da-DK" smtClean="0"/>
              <a:t>24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27431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1A25A9-F67E-A048-85E3-12280F89A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11" y="36576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latin typeface="+mj-lt"/>
                <a:ea typeface="+mj-ea"/>
                <a:cs typeface="+mj-cs"/>
              </a:rPr>
              <a:t>Define Model</a:t>
            </a:r>
          </a:p>
        </p:txBody>
      </p:sp>
      <p:pic>
        <p:nvPicPr>
          <p:cNvPr id="13" name="Content Placeholder 3">
            <a:extLst>
              <a:ext uri="{FF2B5EF4-FFF2-40B4-BE49-F238E27FC236}">
                <a16:creationId xmlns:a16="http://schemas.microsoft.com/office/drawing/2014/main" id="{13F30CC5-35FD-4BA9-8A51-7F0493F0B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90" r="4448"/>
          <a:stretch/>
        </p:blipFill>
        <p:spPr>
          <a:xfrm>
            <a:off x="617805" y="1900079"/>
            <a:ext cx="10943821" cy="359902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D40311-EBFD-4EB8-961A-6E06ED827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6125-572A-2340-ABCA-23E0746851A4}" type="slidenum">
              <a:rPr lang="da-DK" smtClean="0"/>
              <a:t>25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85461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CDE3A0-707D-4C4B-AACE-DBFF5E2FE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6000" kern="1200" dirty="0">
                <a:latin typeface="+mj-lt"/>
                <a:ea typeface="+mj-ea"/>
                <a:cs typeface="+mj-cs"/>
              </a:rPr>
              <a:t>Compile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C64AC9-0E0B-422A-83F3-772571E5A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454668"/>
            <a:ext cx="10905066" cy="283531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BEB2B-C4BE-4E34-AD12-2F57796AA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6125-572A-2340-ABCA-23E0746851A4}" type="slidenum">
              <a:rPr lang="da-DK" smtClean="0"/>
              <a:t>26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50099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CDE3A0-707D-4C4B-AACE-DBFF5E2FE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6000" kern="1200" dirty="0">
                <a:latin typeface="+mj-lt"/>
                <a:ea typeface="+mj-ea"/>
                <a:cs typeface="+mj-cs"/>
              </a:rPr>
              <a:t>Fit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E51DCD-CD54-4F1E-8AA3-96E819466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397" y="2414806"/>
            <a:ext cx="10914060" cy="294679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FC33FE-379A-4305-BB9B-25D7314D6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6125-572A-2340-ABCA-23E0746851A4}" type="slidenum">
              <a:rPr lang="da-DK" smtClean="0"/>
              <a:t>27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5865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CDE3A0-707D-4C4B-AACE-DBFF5E2FE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6000" kern="1200" dirty="0">
                <a:latin typeface="+mj-lt"/>
                <a:ea typeface="+mj-ea"/>
                <a:cs typeface="+mj-cs"/>
              </a:rPr>
              <a:t>Evaluate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AF0EEE-498C-4513-B2ED-9C6EFC030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397" y="2523997"/>
            <a:ext cx="10914060" cy="199181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310A89-D5FE-4278-9CBE-E47FD1721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6125-572A-2340-ABCA-23E0746851A4}" type="slidenum">
              <a:rPr lang="da-DK" smtClean="0"/>
              <a:t>28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07898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E7B59-9187-49D9-AC4B-5DCAC3800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86256"/>
            <a:ext cx="11029616" cy="1188720"/>
          </a:xfrm>
        </p:spPr>
        <p:txBody>
          <a:bodyPr>
            <a:normAutofit/>
          </a:bodyPr>
          <a:lstStyle/>
          <a:p>
            <a:r>
              <a:rPr lang="en-US" sz="3200" dirty="0"/>
              <a:t>More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F3E87-EBDA-4585-93F9-3BBC2E27F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64564"/>
            <a:ext cx="11029615" cy="3634486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Classifying movie reviews as positive or negative (binary classification)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Classifying news wires by topic (multiclass classification)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Estimating the price of a house, given real-estate data (regression)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E2CF9-9DD2-4C2E-ADA9-C6698F330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997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3FD4758D-FE1F-46F8-88B0-C40065748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2627" y="620713"/>
            <a:ext cx="11806746" cy="6169025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74FA4-B52F-4E53-B498-FFEE27859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563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D209-8BCF-478D-86E8-AE66E0A5F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592" y="156056"/>
            <a:ext cx="11029616" cy="1188720"/>
          </a:xfrm>
        </p:spPr>
        <p:txBody>
          <a:bodyPr>
            <a:normAutofit/>
          </a:bodyPr>
          <a:lstStyle/>
          <a:p>
            <a:r>
              <a:rPr lang="en-US" sz="3200" dirty="0"/>
              <a:t>Playgrounds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9E0DA-CA0F-4E6A-A9E6-0C4ABEA22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592" y="1718564"/>
            <a:ext cx="11029615" cy="3634486"/>
          </a:xfrm>
        </p:spPr>
        <p:txBody>
          <a:bodyPr>
            <a:normAutofit/>
          </a:bodyPr>
          <a:lstStyle/>
          <a:p>
            <a:r>
              <a:rPr lang="en-US" sz="2800" b="1" dirty="0"/>
              <a:t>Draw digits</a:t>
            </a:r>
          </a:p>
          <a:p>
            <a:pPr lvl="1"/>
            <a:r>
              <a:rPr lang="en-US" sz="2400" dirty="0">
                <a:hlinkClick r:id="rId2"/>
              </a:rPr>
              <a:t>https://okdalto.github.io/VisualizeMNIST_web/</a:t>
            </a:r>
            <a:endParaRPr lang="en-US" sz="2400" dirty="0"/>
          </a:p>
          <a:p>
            <a:r>
              <a:rPr lang="en-US" sz="2800" b="1" dirty="0"/>
              <a:t>A Neural Network Playground</a:t>
            </a:r>
          </a:p>
          <a:p>
            <a:pPr lvl="1"/>
            <a:r>
              <a:rPr lang="en-US" sz="2400" dirty="0">
                <a:hlinkClick r:id="rId3"/>
              </a:rPr>
              <a:t>http://playground.tensorflow.org</a:t>
            </a:r>
            <a:endParaRPr lang="en-US" sz="2400" dirty="0"/>
          </a:p>
          <a:p>
            <a:r>
              <a:rPr lang="en-US" sz="2800" b="1" dirty="0"/>
              <a:t>Deep learning reading group, Methodology &amp; Statistics</a:t>
            </a:r>
          </a:p>
          <a:p>
            <a:pPr lvl="1"/>
            <a:r>
              <a:rPr lang="en-US" sz="2400" dirty="0"/>
              <a:t>Send an email: a.bagheri@uu.nl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439ECF-6117-4AD3-A474-AFE0C06AF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549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9"/>
          <p:cNvSpPr txBox="1">
            <a:spLocks noGrp="1"/>
          </p:cNvSpPr>
          <p:nvPr>
            <p:ph type="title"/>
          </p:nvPr>
        </p:nvSpPr>
        <p:spPr>
          <a:xfrm>
            <a:off x="415600" y="469029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Sequential Model Code</a:t>
            </a:r>
            <a:endParaRPr dirty="0"/>
          </a:p>
        </p:txBody>
      </p:sp>
      <p:sp>
        <p:nvSpPr>
          <p:cNvPr id="321" name="Google Shape;321;p49"/>
          <p:cNvSpPr txBox="1">
            <a:spLocks noGrp="1"/>
          </p:cNvSpPr>
          <p:nvPr>
            <p:ph type="body" idx="1"/>
          </p:nvPr>
        </p:nvSpPr>
        <p:spPr>
          <a:xfrm>
            <a:off x="251733" y="1232633"/>
            <a:ext cx="5940400" cy="529516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AutoNum type="arabicPeriod"/>
            </a:pPr>
            <a:r>
              <a:rPr lang="en" dirty="0"/>
              <a:t>Import Sequential class from </a:t>
            </a:r>
            <a:r>
              <a:rPr lang="en" dirty="0" err="1">
                <a:highlight>
                  <a:srgbClr val="D9D9D9"/>
                </a:highlight>
              </a:rPr>
              <a:t>keras.models</a:t>
            </a:r>
            <a:r>
              <a:rPr lang="en" dirty="0"/>
              <a:t>.</a:t>
            </a:r>
            <a:endParaRPr dirty="0"/>
          </a:p>
          <a:p>
            <a:pPr>
              <a:buAutoNum type="arabicPeriod"/>
            </a:pPr>
            <a:r>
              <a:rPr lang="en" dirty="0"/>
              <a:t>Stack layers in a sequential object using </a:t>
            </a:r>
            <a:r>
              <a:rPr lang="en" dirty="0">
                <a:highlight>
                  <a:srgbClr val="D9D9D9"/>
                </a:highlight>
              </a:rPr>
              <a:t>.add()</a:t>
            </a:r>
            <a:r>
              <a:rPr lang="en" dirty="0"/>
              <a:t> method.</a:t>
            </a:r>
            <a:endParaRPr dirty="0"/>
          </a:p>
          <a:p>
            <a:pPr lvl="1">
              <a:spcBef>
                <a:spcPts val="0"/>
              </a:spcBef>
              <a:buAutoNum type="alphaLcPeriod"/>
            </a:pPr>
            <a:r>
              <a:rPr lang="en" dirty="0"/>
              <a:t>Only the first layer needs to know the expected input dimensions as next layers can infer shape from the previous layers.</a:t>
            </a:r>
            <a:endParaRPr dirty="0"/>
          </a:p>
          <a:p>
            <a:pPr>
              <a:buAutoNum type="arabicPeriod"/>
            </a:pPr>
            <a:r>
              <a:rPr lang="en" dirty="0"/>
              <a:t>Configure the learning process i.e. loss functions, optimizers, etc. using the </a:t>
            </a:r>
            <a:r>
              <a:rPr lang="en" dirty="0">
                <a:highlight>
                  <a:srgbClr val="D9D9D9"/>
                </a:highlight>
              </a:rPr>
              <a:t>.compile()</a:t>
            </a:r>
            <a:r>
              <a:rPr lang="en" dirty="0"/>
              <a:t> method.</a:t>
            </a:r>
            <a:endParaRPr dirty="0"/>
          </a:p>
          <a:p>
            <a:pPr>
              <a:buAutoNum type="arabicPeriod"/>
            </a:pPr>
            <a:r>
              <a:rPr lang="en" dirty="0"/>
              <a:t>Train the model using </a:t>
            </a:r>
            <a:r>
              <a:rPr lang="en" dirty="0">
                <a:highlight>
                  <a:srgbClr val="D9D9D9"/>
                </a:highlight>
              </a:rPr>
              <a:t>.fit()</a:t>
            </a:r>
            <a:r>
              <a:rPr lang="en" dirty="0"/>
              <a:t> method on training set tensors (can be np arrays).</a:t>
            </a:r>
            <a:endParaRPr dirty="0"/>
          </a:p>
        </p:txBody>
      </p:sp>
      <p:sp>
        <p:nvSpPr>
          <p:cNvPr id="322" name="Google Shape;322;p49"/>
          <p:cNvSpPr txBox="1"/>
          <p:nvPr/>
        </p:nvSpPr>
        <p:spPr>
          <a:xfrm>
            <a:off x="6192134" y="1232631"/>
            <a:ext cx="5830533" cy="5295167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from </a:t>
            </a:r>
            <a:r>
              <a:rPr lang="en" sz="1867" kern="0" dirty="0" err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keras.models</a:t>
            </a:r>
            <a:r>
              <a:rPr lang="en" sz="1867" kern="0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import Sequential</a:t>
            </a:r>
            <a:endParaRPr sz="1867" kern="0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defTabSz="1219170">
              <a:buClr>
                <a:srgbClr val="000000"/>
              </a:buClr>
            </a:pPr>
            <a:r>
              <a:rPr lang="en" sz="1867" kern="0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from </a:t>
            </a:r>
            <a:r>
              <a:rPr lang="en" sz="1867" kern="0" dirty="0" err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keras.layers</a:t>
            </a:r>
            <a:r>
              <a:rPr lang="en" sz="1867" kern="0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import Dense, Activation</a:t>
            </a:r>
            <a:endParaRPr sz="1867" kern="0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defTabSz="1219170">
              <a:buClr>
                <a:srgbClr val="000000"/>
              </a:buClr>
            </a:pPr>
            <a:r>
              <a:rPr lang="en" sz="1867" kern="0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model = Sequential()</a:t>
            </a:r>
            <a:endParaRPr sz="1867" kern="0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defTabSz="1219170">
              <a:buClr>
                <a:srgbClr val="000000"/>
              </a:buClr>
            </a:pPr>
            <a:r>
              <a:rPr lang="en" sz="1867" kern="0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# Dense is Keras lingo for a fully connected layer</a:t>
            </a:r>
            <a:endParaRPr sz="1867" kern="0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defTabSz="1219170">
              <a:buClr>
                <a:srgbClr val="000000"/>
              </a:buClr>
            </a:pPr>
            <a:r>
              <a:rPr lang="en" sz="1867" kern="0" dirty="0" err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model.add</a:t>
            </a:r>
            <a:r>
              <a:rPr lang="en" sz="1867" kern="0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(Dense(units=64, </a:t>
            </a:r>
            <a:r>
              <a:rPr lang="en" sz="1867" kern="0" dirty="0" err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input_dim</a:t>
            </a:r>
            <a:r>
              <a:rPr lang="en" sz="1867" kern="0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=100))</a:t>
            </a:r>
            <a:endParaRPr sz="1867" kern="0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defTabSz="1219170">
              <a:buClr>
                <a:srgbClr val="000000"/>
              </a:buClr>
            </a:pPr>
            <a:r>
              <a:rPr lang="en" sz="1867" kern="0" dirty="0" err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model.add</a:t>
            </a:r>
            <a:r>
              <a:rPr lang="en" sz="1867" kern="0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(Activation(‘</a:t>
            </a:r>
            <a:r>
              <a:rPr lang="en" sz="1867" kern="0" dirty="0" err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relu</a:t>
            </a:r>
            <a:r>
              <a:rPr lang="en" sz="1867" kern="0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’))</a:t>
            </a:r>
            <a:endParaRPr sz="1867" kern="0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defTabSz="1219170">
              <a:buClr>
                <a:srgbClr val="000000"/>
              </a:buClr>
            </a:pPr>
            <a:r>
              <a:rPr lang="en" sz="1867" kern="0" dirty="0" err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model.add</a:t>
            </a:r>
            <a:r>
              <a:rPr lang="en" sz="1867" kern="0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(Dense(units=10))</a:t>
            </a:r>
            <a:endParaRPr sz="1867" kern="0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defTabSz="1219170">
              <a:buClr>
                <a:srgbClr val="000000"/>
              </a:buClr>
            </a:pPr>
            <a:r>
              <a:rPr lang="en" sz="1867" kern="0" dirty="0" err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model.add</a:t>
            </a:r>
            <a:r>
              <a:rPr lang="en" sz="1867" kern="0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(Activation(‘</a:t>
            </a:r>
            <a:r>
              <a:rPr lang="en" sz="1867" kern="0" dirty="0" err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Softmax</a:t>
            </a:r>
            <a:r>
              <a:rPr lang="en" sz="1867" kern="0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’))</a:t>
            </a:r>
            <a:endParaRPr sz="1867" kern="0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defTabSz="1219170">
              <a:buClr>
                <a:srgbClr val="000000"/>
              </a:buClr>
            </a:pPr>
            <a:r>
              <a:rPr lang="en" sz="1867" kern="0" dirty="0" err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model.compile</a:t>
            </a:r>
            <a:r>
              <a:rPr lang="en" sz="1867" kern="0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(loss=’</a:t>
            </a:r>
            <a:r>
              <a:rPr lang="en" sz="1867" kern="0" dirty="0" err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categorical_crossentropy</a:t>
            </a:r>
            <a:r>
              <a:rPr lang="en" sz="1867" kern="0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’,</a:t>
            </a:r>
            <a:endParaRPr lang="en-US" sz="1867" kern="0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defTabSz="1219170">
              <a:buClr>
                <a:srgbClr val="000000"/>
              </a:buClr>
            </a:pPr>
            <a:r>
              <a:rPr lang="en" sz="1867" kern="0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	     </a:t>
            </a:r>
            <a:r>
              <a:rPr lang="en-US" sz="1867" kern="0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optimizer=’</a:t>
            </a:r>
            <a:r>
              <a:rPr lang="en-US" sz="1867" kern="0" dirty="0" err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sgd</a:t>
            </a:r>
            <a:r>
              <a:rPr lang="en-US" sz="1867" kern="0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’, </a:t>
            </a:r>
          </a:p>
          <a:p>
            <a:pPr defTabSz="1219170">
              <a:buClr>
                <a:srgbClr val="000000"/>
              </a:buClr>
            </a:pPr>
            <a:r>
              <a:rPr lang="en-US" sz="1867" kern="0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              metrics=[‘accuracy’])</a:t>
            </a:r>
          </a:p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defTabSz="1219170">
              <a:buClr>
                <a:srgbClr val="000000"/>
              </a:buClr>
            </a:pPr>
            <a:r>
              <a:rPr lang="en" sz="1867" kern="0" dirty="0" err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model.fit</a:t>
            </a:r>
            <a:r>
              <a:rPr lang="en" sz="1867" kern="0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en" sz="1867" kern="0" dirty="0" err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X_train</a:t>
            </a:r>
            <a:r>
              <a:rPr lang="en" sz="1867" kern="0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 sz="1867" kern="0" dirty="0" err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Y_train</a:t>
            </a:r>
            <a:r>
              <a:rPr lang="en" sz="1867" kern="0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, epochs=5, </a:t>
            </a:r>
            <a:r>
              <a:rPr lang="en" sz="1867" kern="0" dirty="0" err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batch_size</a:t>
            </a:r>
            <a:r>
              <a:rPr lang="en" sz="1867" kern="0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=32)</a:t>
            </a:r>
            <a:endParaRPr sz="1867" kern="0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8BE84E-7EAC-4FE0-A14A-61C8EF7C97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430550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0"/>
          <p:cNvSpPr txBox="1">
            <a:spLocks noGrp="1"/>
          </p:cNvSpPr>
          <p:nvPr>
            <p:ph type="title"/>
          </p:nvPr>
        </p:nvSpPr>
        <p:spPr>
          <a:xfrm>
            <a:off x="415600" y="459765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Functional Model Code</a:t>
            </a:r>
            <a:endParaRPr dirty="0"/>
          </a:p>
        </p:txBody>
      </p:sp>
      <p:sp>
        <p:nvSpPr>
          <p:cNvPr id="328" name="Google Shape;328;p50"/>
          <p:cNvSpPr txBox="1">
            <a:spLocks noGrp="1"/>
          </p:cNvSpPr>
          <p:nvPr>
            <p:ph type="body" idx="1"/>
          </p:nvPr>
        </p:nvSpPr>
        <p:spPr>
          <a:xfrm>
            <a:off x="415600" y="1223366"/>
            <a:ext cx="5285600" cy="5338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AutoNum type="arabicPeriod"/>
            </a:pPr>
            <a:r>
              <a:rPr lang="en" dirty="0"/>
              <a:t>Import Model class from </a:t>
            </a:r>
            <a:r>
              <a:rPr lang="en" dirty="0" err="1">
                <a:highlight>
                  <a:srgbClr val="D9D9D9"/>
                </a:highlight>
              </a:rPr>
              <a:t>keras.models</a:t>
            </a:r>
            <a:r>
              <a:rPr lang="en" dirty="0"/>
              <a:t>.</a:t>
            </a:r>
            <a:endParaRPr dirty="0"/>
          </a:p>
          <a:p>
            <a:pPr>
              <a:buAutoNum type="arabicPeriod"/>
            </a:pPr>
            <a:r>
              <a:rPr lang="en" dirty="0"/>
              <a:t>Each layer has to explicitly return a tensor.</a:t>
            </a:r>
            <a:endParaRPr dirty="0"/>
          </a:p>
          <a:p>
            <a:pPr>
              <a:buAutoNum type="arabicPeriod"/>
            </a:pPr>
            <a:r>
              <a:rPr lang="en" dirty="0"/>
              <a:t>Manually pass the returned tensor to any compatible layer.</a:t>
            </a:r>
            <a:endParaRPr dirty="0"/>
          </a:p>
          <a:p>
            <a:pPr lvl="1">
              <a:spcBef>
                <a:spcPts val="0"/>
              </a:spcBef>
              <a:buAutoNum type="alphaLcPeriod"/>
            </a:pPr>
            <a:r>
              <a:rPr lang="en" dirty="0"/>
              <a:t>Flexibility at the cost of a bit of code complexity.</a:t>
            </a:r>
            <a:endParaRPr dirty="0"/>
          </a:p>
          <a:p>
            <a:pPr>
              <a:buAutoNum type="arabicPeriod"/>
            </a:pPr>
            <a:r>
              <a:rPr lang="en" dirty="0"/>
              <a:t>Explicitly mention model inputs and outputs.</a:t>
            </a:r>
            <a:endParaRPr dirty="0"/>
          </a:p>
          <a:p>
            <a:pPr>
              <a:buAutoNum type="arabicPeriod"/>
            </a:pPr>
            <a:r>
              <a:rPr lang="en" dirty="0">
                <a:highlight>
                  <a:srgbClr val="D9D9D9"/>
                </a:highlight>
              </a:rPr>
              <a:t>.compile()</a:t>
            </a:r>
            <a:r>
              <a:rPr lang="en" dirty="0"/>
              <a:t> and </a:t>
            </a:r>
            <a:r>
              <a:rPr lang="en" dirty="0">
                <a:highlight>
                  <a:srgbClr val="D9D9D9"/>
                </a:highlight>
              </a:rPr>
              <a:t>.fit()</a:t>
            </a:r>
            <a:r>
              <a:rPr lang="en" dirty="0"/>
              <a:t> same as a Sequential model.</a:t>
            </a:r>
            <a:endParaRPr dirty="0"/>
          </a:p>
        </p:txBody>
      </p:sp>
      <p:sp>
        <p:nvSpPr>
          <p:cNvPr id="329" name="Google Shape;329;p50"/>
          <p:cNvSpPr txBox="1"/>
          <p:nvPr/>
        </p:nvSpPr>
        <p:spPr>
          <a:xfrm>
            <a:off x="5892800" y="1223365"/>
            <a:ext cx="5883600" cy="53383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from </a:t>
            </a:r>
            <a:r>
              <a:rPr lang="en" sz="1867" kern="0" dirty="0" err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keras.models</a:t>
            </a:r>
            <a:r>
              <a:rPr lang="en" sz="1867" kern="0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import Model</a:t>
            </a:r>
            <a:endParaRPr sz="1867" kern="0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defTabSz="1219170">
              <a:buClr>
                <a:srgbClr val="000000"/>
              </a:buClr>
            </a:pPr>
            <a:r>
              <a:rPr lang="en" sz="1867" kern="0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from </a:t>
            </a:r>
            <a:r>
              <a:rPr lang="en" sz="1867" kern="0" dirty="0" err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keras.layers</a:t>
            </a:r>
            <a:r>
              <a:rPr lang="en" sz="1867" kern="0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import Input, Dense</a:t>
            </a:r>
            <a:endParaRPr sz="1867" kern="0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defTabSz="1219170">
              <a:buClr>
                <a:srgbClr val="000000"/>
              </a:buClr>
            </a:pPr>
            <a:r>
              <a:rPr lang="en" sz="1867" kern="0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inputs = Input(shape=(784,))</a:t>
            </a:r>
            <a:endParaRPr sz="1867" kern="0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defTabSz="1219170">
              <a:buClr>
                <a:srgbClr val="000000"/>
              </a:buClr>
            </a:pPr>
            <a:r>
              <a:rPr lang="en" sz="1867" kern="0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x = Dense(64, activation=’</a:t>
            </a:r>
            <a:r>
              <a:rPr lang="en" sz="1867" kern="0" dirty="0" err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relu</a:t>
            </a:r>
            <a:r>
              <a:rPr lang="en" sz="1867" kern="0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’)(inputs)</a:t>
            </a:r>
            <a:endParaRPr sz="1867" kern="0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defTabSz="1219170">
              <a:buClr>
                <a:srgbClr val="000000"/>
              </a:buClr>
            </a:pPr>
            <a:r>
              <a:rPr lang="en" sz="1867" kern="0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x = Dense(64, activation=’</a:t>
            </a:r>
            <a:r>
              <a:rPr lang="en" sz="1867" kern="0" dirty="0" err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relu</a:t>
            </a:r>
            <a:r>
              <a:rPr lang="en" sz="1867" kern="0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’)(x)</a:t>
            </a:r>
            <a:endParaRPr sz="1867" kern="0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defTabSz="1219170">
              <a:buClr>
                <a:srgbClr val="000000"/>
              </a:buClr>
            </a:pPr>
            <a:r>
              <a:rPr lang="en" sz="1867" kern="0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predictions = Dense(10, activation=’</a:t>
            </a:r>
            <a:r>
              <a:rPr lang="en" sz="1867" kern="0" dirty="0" err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softmax</a:t>
            </a:r>
            <a:r>
              <a:rPr lang="en" sz="1867" kern="0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’)(x)</a:t>
            </a:r>
            <a:endParaRPr sz="1867" kern="0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defTabSz="1219170">
              <a:buClr>
                <a:srgbClr val="000000"/>
              </a:buClr>
            </a:pPr>
            <a:r>
              <a:rPr lang="en" sz="1867" kern="0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model = Model(inputs=inputs, outputs=predictions)</a:t>
            </a:r>
            <a:endParaRPr sz="1867" kern="0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defTabSz="1219170">
              <a:buClr>
                <a:srgbClr val="000000"/>
              </a:buClr>
            </a:pPr>
            <a:r>
              <a:rPr lang="en" sz="1867" kern="0" dirty="0" err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model.compile</a:t>
            </a:r>
            <a:r>
              <a:rPr lang="en" sz="1867" kern="0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(loss=’</a:t>
            </a:r>
            <a:r>
              <a:rPr lang="en" sz="1867" kern="0" dirty="0" err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categorical_crossentropy</a:t>
            </a:r>
            <a:r>
              <a:rPr lang="en" sz="1867" kern="0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’,</a:t>
            </a:r>
            <a:endParaRPr sz="1867" kern="0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defTabSz="1219170">
              <a:buClr>
                <a:srgbClr val="000000"/>
              </a:buClr>
            </a:pPr>
            <a:r>
              <a:rPr lang="en" sz="1867" kern="0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	     optimizer=’</a:t>
            </a:r>
            <a:r>
              <a:rPr lang="en" sz="1867" kern="0" dirty="0" err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rmsprop</a:t>
            </a:r>
            <a:r>
              <a:rPr lang="en" sz="1867" kern="0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’,</a:t>
            </a:r>
            <a:endParaRPr sz="1867" kern="0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609585" indent="609585" defTabSz="1219170">
              <a:buClr>
                <a:srgbClr val="000000"/>
              </a:buClr>
            </a:pPr>
            <a:r>
              <a:rPr lang="en" sz="1867" kern="0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    metrics=[‘accuracy’])</a:t>
            </a:r>
            <a:endParaRPr sz="1867" kern="0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defTabSz="1219170">
              <a:buClr>
                <a:srgbClr val="000000"/>
              </a:buClr>
            </a:pPr>
            <a:r>
              <a:rPr lang="en" sz="1867" kern="0" dirty="0" err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model.fit</a:t>
            </a:r>
            <a:r>
              <a:rPr lang="en" sz="1867" kern="0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en" sz="1867" kern="0" dirty="0" err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X_train</a:t>
            </a:r>
            <a:r>
              <a:rPr lang="en" sz="1867" kern="0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 sz="1867" kern="0" dirty="0" err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Y_train</a:t>
            </a:r>
            <a:r>
              <a:rPr lang="en" sz="1867" kern="0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, epochs=5, </a:t>
            </a:r>
            <a:r>
              <a:rPr lang="en" sz="1867" kern="0" dirty="0" err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batch_size</a:t>
            </a:r>
            <a:r>
              <a:rPr lang="en" sz="1867" kern="0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=32)</a:t>
            </a:r>
            <a:endParaRPr sz="1867" kern="0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884613-DFCF-4D36-AD23-1E7E305887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97984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pic>
        <p:nvPicPr>
          <p:cNvPr id="1026" name="Picture 2" descr="Image result for neural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873" y="2286000"/>
            <a:ext cx="7800255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3F4AE2-F66E-416B-9E19-7F54B37BF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765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65024" cy="1325563"/>
          </a:xfrm>
        </p:spPr>
        <p:txBody>
          <a:bodyPr>
            <a:normAutofit/>
          </a:bodyPr>
          <a:lstStyle/>
          <a:p>
            <a:r>
              <a:rPr lang="en-US" dirty="0"/>
              <a:t>Why is everyone talking about Deep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2603" y="1231425"/>
            <a:ext cx="6913952" cy="24488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Deep learning: </a:t>
            </a:r>
          </a:p>
          <a:p>
            <a:pPr lvl="1"/>
            <a:r>
              <a:rPr lang="en-US" dirty="0"/>
              <a:t>Has won numerous pattern recognition competitions</a:t>
            </a:r>
          </a:p>
          <a:p>
            <a:pPr lvl="1"/>
            <a:r>
              <a:rPr lang="en-US" dirty="0"/>
              <a:t>Does so with minimal feature engineering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88370" y="1823950"/>
            <a:ext cx="1584233" cy="4109200"/>
            <a:chOff x="205309" y="1633450"/>
            <a:chExt cx="1584233" cy="4109200"/>
          </a:xfrm>
        </p:grpSpPr>
        <p:sp>
          <p:nvSpPr>
            <p:cNvPr id="23" name="Oval 22"/>
            <p:cNvSpPr/>
            <p:nvPr/>
          </p:nvSpPr>
          <p:spPr>
            <a:xfrm>
              <a:off x="492527" y="1724105"/>
              <a:ext cx="249841" cy="254923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296784" y="2650838"/>
              <a:ext cx="249841" cy="254923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/>
            <p:cNvCxnSpPr>
              <a:stCxn id="23" idx="4"/>
              <a:endCxn id="26" idx="0"/>
            </p:cNvCxnSpPr>
            <p:nvPr/>
          </p:nvCxnSpPr>
          <p:spPr>
            <a:xfrm flipH="1">
              <a:off x="421705" y="1979028"/>
              <a:ext cx="195743" cy="671810"/>
            </a:xfrm>
            <a:prstGeom prst="straightConnector1">
              <a:avLst/>
            </a:prstGeom>
            <a:ln w="19050" cmpd="sng">
              <a:solidFill>
                <a:schemeClr val="tx2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367607" y="3508479"/>
              <a:ext cx="249841" cy="254923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/>
            <p:cNvCxnSpPr>
              <a:stCxn id="26" idx="4"/>
              <a:endCxn id="29" idx="0"/>
            </p:cNvCxnSpPr>
            <p:nvPr/>
          </p:nvCxnSpPr>
          <p:spPr>
            <a:xfrm>
              <a:off x="421705" y="2905761"/>
              <a:ext cx="70823" cy="602718"/>
            </a:xfrm>
            <a:prstGeom prst="straightConnector1">
              <a:avLst/>
            </a:prstGeom>
            <a:ln w="19050" cmpd="sng">
              <a:solidFill>
                <a:schemeClr val="tx2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723603" y="1633450"/>
              <a:ext cx="970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1960s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24523" y="2555369"/>
              <a:ext cx="970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1980s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205309" y="4535252"/>
              <a:ext cx="249841" cy="254923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29" idx="4"/>
              <a:endCxn id="34" idx="0"/>
            </p:cNvCxnSpPr>
            <p:nvPr/>
          </p:nvCxnSpPr>
          <p:spPr>
            <a:xfrm flipH="1">
              <a:off x="330230" y="3763402"/>
              <a:ext cx="162298" cy="771850"/>
            </a:xfrm>
            <a:prstGeom prst="straightConnector1">
              <a:avLst/>
            </a:prstGeom>
            <a:ln w="19050" cmpd="sng">
              <a:solidFill>
                <a:schemeClr val="tx2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567274" y="3394478"/>
              <a:ext cx="970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1990s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11380" y="4434413"/>
              <a:ext cx="1378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2006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381267" y="5474157"/>
              <a:ext cx="249841" cy="254923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/>
            <p:cNvCxnSpPr>
              <a:stCxn id="34" idx="4"/>
              <a:endCxn id="42" idx="0"/>
            </p:cNvCxnSpPr>
            <p:nvPr/>
          </p:nvCxnSpPr>
          <p:spPr>
            <a:xfrm>
              <a:off x="330230" y="4790175"/>
              <a:ext cx="175958" cy="683982"/>
            </a:xfrm>
            <a:prstGeom prst="straightConnector1">
              <a:avLst/>
            </a:prstGeom>
            <a:ln w="19050" cmpd="sng">
              <a:solidFill>
                <a:schemeClr val="tx2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637078" y="5373318"/>
              <a:ext cx="777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2016</a:t>
              </a:r>
            </a:p>
          </p:txBody>
        </p:sp>
      </p:grpSp>
      <p:sp>
        <p:nvSpPr>
          <p:cNvPr id="45" name="Content Placeholder 2"/>
          <p:cNvSpPr txBox="1">
            <a:spLocks/>
          </p:cNvSpPr>
          <p:nvPr/>
        </p:nvSpPr>
        <p:spPr>
          <a:xfrm>
            <a:off x="2372603" y="4267200"/>
            <a:ext cx="6913952" cy="2261149"/>
          </a:xfrm>
          <a:prstGeom prst="rect">
            <a:avLst/>
          </a:prstGeom>
          <a:solidFill>
            <a:srgbClr val="558ED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dirty="0"/>
              <a:t>Since 1980s:  Form of models hasn’t changed much, </a:t>
            </a:r>
            <a:br>
              <a:rPr lang="en-US" dirty="0"/>
            </a:br>
            <a:r>
              <a:rPr lang="en-US" dirty="0"/>
              <a:t>but lots of new tricks…</a:t>
            </a:r>
          </a:p>
          <a:p>
            <a:pPr lvl="1"/>
            <a:r>
              <a:rPr lang="en-US" dirty="0"/>
              <a:t>More hidden units</a:t>
            </a:r>
          </a:p>
          <a:p>
            <a:pPr lvl="1"/>
            <a:r>
              <a:rPr lang="en-US" dirty="0"/>
              <a:t>Better (online) optimization</a:t>
            </a:r>
          </a:p>
          <a:p>
            <a:pPr lvl="1"/>
            <a:r>
              <a:rPr lang="en-US" dirty="0"/>
              <a:t>New nonlinear functions (</a:t>
            </a:r>
            <a:r>
              <a:rPr lang="en-US" dirty="0" err="1"/>
              <a:t>ReLUs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Faster computers (CPUs and GPUs)</a:t>
            </a:r>
          </a:p>
        </p:txBody>
      </p:sp>
      <p:pic>
        <p:nvPicPr>
          <p:cNvPr id="20" name="Content Placeholder 6">
            <a:extLst>
              <a:ext uri="{FF2B5EF4-FFF2-40B4-BE49-F238E27FC236}">
                <a16:creationId xmlns:a16="http://schemas.microsoft.com/office/drawing/2014/main" id="{0CDD0A3D-0D30-4851-9921-D51A523FD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667" y="1823950"/>
            <a:ext cx="4323227" cy="21085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EEB4C-E57F-4D3C-B496-D59A7986C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0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Linear Regression</a:t>
            </a:r>
          </a:p>
        </p:txBody>
      </p:sp>
      <p:sp>
        <p:nvSpPr>
          <p:cNvPr id="4" name="Connector 3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7" name="Connector 6"/>
          <p:cNvSpPr/>
          <p:nvPr/>
        </p:nvSpPr>
        <p:spPr>
          <a:xfrm>
            <a:off x="4419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8" name="Connector 7"/>
          <p:cNvSpPr/>
          <p:nvPr/>
        </p:nvSpPr>
        <p:spPr>
          <a:xfrm>
            <a:off x="6096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9" name="Connector 8"/>
          <p:cNvSpPr/>
          <p:nvPr/>
        </p:nvSpPr>
        <p:spPr>
          <a:xfrm>
            <a:off x="8610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5791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7543800" y="5791201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27" name="Straight Connector 26"/>
          <p:cNvCxnSpPr>
            <a:stCxn id="10" idx="4"/>
            <a:endCxn id="9" idx="0"/>
          </p:cNvCxnSpPr>
          <p:nvPr/>
        </p:nvCxnSpPr>
        <p:spPr>
          <a:xfrm>
            <a:off x="6202680" y="2997200"/>
            <a:ext cx="28194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4" idx="0"/>
          </p:cNvCxnSpPr>
          <p:nvPr/>
        </p:nvCxnSpPr>
        <p:spPr>
          <a:xfrm flipH="1">
            <a:off x="3307080" y="2997200"/>
            <a:ext cx="2895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7" idx="0"/>
          </p:cNvCxnSpPr>
          <p:nvPr/>
        </p:nvCxnSpPr>
        <p:spPr>
          <a:xfrm flipH="1">
            <a:off x="4831080" y="2997200"/>
            <a:ext cx="1371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8" idx="0"/>
          </p:cNvCxnSpPr>
          <p:nvPr/>
        </p:nvCxnSpPr>
        <p:spPr>
          <a:xfrm>
            <a:off x="6202680" y="2997200"/>
            <a:ext cx="3048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1948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152400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390826" y="4700243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1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557645" y="4657083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2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859475" y="4645623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3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404727" y="4647818"/>
            <a:ext cx="7407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Arial"/>
                <a:cs typeface="Arial"/>
              </a:rPr>
              <a:t>θ</a:t>
            </a:r>
            <a:r>
              <a:rPr lang="en-US" sz="2600" baseline="-25000" dirty="0" err="1">
                <a:latin typeface="Arial"/>
                <a:cs typeface="Arial"/>
              </a:rPr>
              <a:t>M</a:t>
            </a:r>
            <a:endParaRPr lang="en-US" sz="2600" dirty="0">
              <a:latin typeface="Arial"/>
              <a:cs typeface="Arial"/>
            </a:endParaRP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161" y="1564640"/>
            <a:ext cx="3596640" cy="108237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E6D951-054E-4E6C-B66E-A6861B8A9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22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219" name="AutoShape 3"/>
          <p:cNvSpPr>
            <a:spLocks noChangeArrowheads="1"/>
          </p:cNvSpPr>
          <p:nvPr/>
        </p:nvSpPr>
        <p:spPr bwMode="auto">
          <a:xfrm>
            <a:off x="3048000" y="22098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endParaRPr lang="en-US" sz="2400">
              <a:latin typeface="Times New Roman" pitchFamily="18" charset="0"/>
            </a:endParaRPr>
          </a:p>
        </p:txBody>
      </p:sp>
      <p:sp>
        <p:nvSpPr>
          <p:cNvPr id="777220" name="AutoShape 4"/>
          <p:cNvSpPr>
            <a:spLocks noChangeArrowheads="1"/>
          </p:cNvSpPr>
          <p:nvPr/>
        </p:nvSpPr>
        <p:spPr bwMode="auto">
          <a:xfrm>
            <a:off x="3048000" y="30480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7221" name="AutoShape 5"/>
          <p:cNvSpPr>
            <a:spLocks noChangeArrowheads="1"/>
          </p:cNvSpPr>
          <p:nvPr/>
        </p:nvSpPr>
        <p:spPr bwMode="auto">
          <a:xfrm>
            <a:off x="3048000" y="38862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77222" name="AutoShape 6"/>
          <p:cNvCxnSpPr>
            <a:cxnSpLocks noChangeShapeType="1"/>
            <a:stCxn id="777219" idx="6"/>
            <a:endCxn id="777262" idx="2"/>
          </p:cNvCxnSpPr>
          <p:nvPr/>
        </p:nvCxnSpPr>
        <p:spPr bwMode="auto">
          <a:xfrm>
            <a:off x="3733800" y="2476500"/>
            <a:ext cx="1752600" cy="342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7223" name="AutoShape 7"/>
          <p:cNvCxnSpPr>
            <a:cxnSpLocks noChangeShapeType="1"/>
            <a:stCxn id="777220" idx="6"/>
          </p:cNvCxnSpPr>
          <p:nvPr/>
        </p:nvCxnSpPr>
        <p:spPr bwMode="auto">
          <a:xfrm>
            <a:off x="3733800" y="3314700"/>
            <a:ext cx="1752600" cy="419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7224" name="AutoShape 8"/>
          <p:cNvCxnSpPr>
            <a:cxnSpLocks noChangeShapeType="1"/>
            <a:stCxn id="777220" idx="6"/>
            <a:endCxn id="777262" idx="2"/>
          </p:cNvCxnSpPr>
          <p:nvPr/>
        </p:nvCxnSpPr>
        <p:spPr bwMode="auto">
          <a:xfrm flipV="1">
            <a:off x="3733800" y="2819400"/>
            <a:ext cx="1752600" cy="495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7225" name="AutoShape 9"/>
          <p:cNvCxnSpPr>
            <a:cxnSpLocks noChangeShapeType="1"/>
            <a:stCxn id="777219" idx="6"/>
          </p:cNvCxnSpPr>
          <p:nvPr/>
        </p:nvCxnSpPr>
        <p:spPr bwMode="auto">
          <a:xfrm>
            <a:off x="3733800" y="2476500"/>
            <a:ext cx="1752600" cy="1257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7226" name="AutoShape 10"/>
          <p:cNvCxnSpPr>
            <a:cxnSpLocks noChangeShapeType="1"/>
            <a:stCxn id="777221" idx="6"/>
          </p:cNvCxnSpPr>
          <p:nvPr/>
        </p:nvCxnSpPr>
        <p:spPr bwMode="auto">
          <a:xfrm flipV="1">
            <a:off x="3733801" y="3695700"/>
            <a:ext cx="1895475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7227" name="AutoShape 11"/>
          <p:cNvCxnSpPr>
            <a:cxnSpLocks noChangeShapeType="1"/>
            <a:stCxn id="777221" idx="6"/>
            <a:endCxn id="777262" idx="2"/>
          </p:cNvCxnSpPr>
          <p:nvPr/>
        </p:nvCxnSpPr>
        <p:spPr bwMode="auto">
          <a:xfrm flipV="1">
            <a:off x="3733800" y="2819400"/>
            <a:ext cx="1752600" cy="1333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7228" name="AutoShape 12"/>
          <p:cNvCxnSpPr>
            <a:cxnSpLocks noChangeShapeType="1"/>
            <a:stCxn id="777262" idx="6"/>
          </p:cNvCxnSpPr>
          <p:nvPr/>
        </p:nvCxnSpPr>
        <p:spPr bwMode="auto">
          <a:xfrm>
            <a:off x="5943601" y="2819401"/>
            <a:ext cx="1400175" cy="468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7229" name="AutoShape 13"/>
          <p:cNvCxnSpPr>
            <a:cxnSpLocks noChangeShapeType="1"/>
          </p:cNvCxnSpPr>
          <p:nvPr/>
        </p:nvCxnSpPr>
        <p:spPr bwMode="auto">
          <a:xfrm flipV="1">
            <a:off x="5943601" y="3352800"/>
            <a:ext cx="1400175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777230" name="Text Box 14"/>
          <p:cNvSpPr txBox="1">
            <a:spLocks noChangeArrowheads="1"/>
          </p:cNvSpPr>
          <p:nvPr/>
        </p:nvSpPr>
        <p:spPr bwMode="auto">
          <a:xfrm>
            <a:off x="2809875" y="15367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009900"/>
                </a:solidFill>
                <a:latin typeface="Times New Roman" pitchFamily="18" charset="0"/>
              </a:rPr>
              <a:t>Inputs</a:t>
            </a:r>
          </a:p>
        </p:txBody>
      </p:sp>
      <p:sp>
        <p:nvSpPr>
          <p:cNvPr id="777231" name="Text Box 15"/>
          <p:cNvSpPr txBox="1">
            <a:spLocks noChangeArrowheads="1"/>
          </p:cNvSpPr>
          <p:nvPr/>
        </p:nvSpPr>
        <p:spPr bwMode="auto">
          <a:xfrm>
            <a:off x="3914776" y="4476751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dirty="0">
                <a:latin typeface="Times New Roman" pitchFamily="18" charset="0"/>
              </a:rPr>
              <a:t>Weights</a:t>
            </a:r>
          </a:p>
        </p:txBody>
      </p:sp>
      <p:sp>
        <p:nvSpPr>
          <p:cNvPr id="777232" name="Text Box 16"/>
          <p:cNvSpPr txBox="1">
            <a:spLocks noChangeArrowheads="1"/>
          </p:cNvSpPr>
          <p:nvPr/>
        </p:nvSpPr>
        <p:spPr bwMode="auto">
          <a:xfrm>
            <a:off x="9134475" y="2022475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CC0000"/>
                </a:solidFill>
                <a:latin typeface="Times New Roman" pitchFamily="18" charset="0"/>
              </a:rPr>
              <a:t>Output</a:t>
            </a:r>
          </a:p>
        </p:txBody>
      </p:sp>
      <p:sp>
        <p:nvSpPr>
          <p:cNvPr id="777233" name="Text Box 17"/>
          <p:cNvSpPr txBox="1">
            <a:spLocks noChangeArrowheads="1"/>
          </p:cNvSpPr>
          <p:nvPr/>
        </p:nvSpPr>
        <p:spPr bwMode="auto">
          <a:xfrm>
            <a:off x="1738313" y="4892676"/>
            <a:ext cx="1905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 dirty="0">
                <a:solidFill>
                  <a:srgbClr val="009900"/>
                </a:solidFill>
                <a:latin typeface="Times New Roman" pitchFamily="18" charset="0"/>
              </a:rPr>
              <a:t>Independent variables</a:t>
            </a:r>
          </a:p>
        </p:txBody>
      </p:sp>
      <p:sp>
        <p:nvSpPr>
          <p:cNvPr id="777234" name="Text Box 18"/>
          <p:cNvSpPr txBox="1">
            <a:spLocks noChangeArrowheads="1"/>
          </p:cNvSpPr>
          <p:nvPr/>
        </p:nvSpPr>
        <p:spPr bwMode="auto">
          <a:xfrm>
            <a:off x="8916988" y="4615676"/>
            <a:ext cx="16002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 dirty="0">
                <a:solidFill>
                  <a:srgbClr val="CC0000"/>
                </a:solidFill>
                <a:latin typeface="Times New Roman" pitchFamily="18" charset="0"/>
              </a:rPr>
              <a:t>Dependent variable</a:t>
            </a:r>
          </a:p>
          <a:p>
            <a:pPr eaLnBrk="0" hangingPunct="0">
              <a:spcBef>
                <a:spcPct val="50000"/>
              </a:spcBef>
            </a:pPr>
            <a:r>
              <a:rPr lang="en-US" sz="2400" i="1" dirty="0">
                <a:solidFill>
                  <a:srgbClr val="CC0000"/>
                </a:solidFill>
                <a:latin typeface="Times New Roman" pitchFamily="18" charset="0"/>
              </a:rPr>
              <a:t>Prediction</a:t>
            </a:r>
            <a:endParaRPr lang="en-US" sz="2400" dirty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77235" name="Text Box 19"/>
          <p:cNvSpPr txBox="1">
            <a:spLocks noChangeArrowheads="1"/>
          </p:cNvSpPr>
          <p:nvPr/>
        </p:nvSpPr>
        <p:spPr bwMode="auto">
          <a:xfrm>
            <a:off x="20574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Age</a:t>
            </a:r>
          </a:p>
        </p:txBody>
      </p:sp>
      <p:sp>
        <p:nvSpPr>
          <p:cNvPr id="777236" name="Text Box 20"/>
          <p:cNvSpPr txBox="1">
            <a:spLocks noChangeArrowheads="1"/>
          </p:cNvSpPr>
          <p:nvPr/>
        </p:nvSpPr>
        <p:spPr bwMode="auto">
          <a:xfrm>
            <a:off x="30480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34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77237" name="Text Box 21"/>
          <p:cNvSpPr txBox="1">
            <a:spLocks noChangeArrowheads="1"/>
          </p:cNvSpPr>
          <p:nvPr/>
        </p:nvSpPr>
        <p:spPr bwMode="auto">
          <a:xfrm>
            <a:off x="3048000" y="3124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77238" name="Text Box 22"/>
          <p:cNvSpPr txBox="1">
            <a:spLocks noChangeArrowheads="1"/>
          </p:cNvSpPr>
          <p:nvPr/>
        </p:nvSpPr>
        <p:spPr bwMode="auto">
          <a:xfrm>
            <a:off x="1828800" y="31242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Gender</a:t>
            </a:r>
          </a:p>
        </p:txBody>
      </p:sp>
      <p:sp>
        <p:nvSpPr>
          <p:cNvPr id="777239" name="Text Box 23"/>
          <p:cNvSpPr txBox="1">
            <a:spLocks noChangeArrowheads="1"/>
          </p:cNvSpPr>
          <p:nvPr/>
        </p:nvSpPr>
        <p:spPr bwMode="auto">
          <a:xfrm>
            <a:off x="1905000" y="39624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Stage</a:t>
            </a:r>
          </a:p>
        </p:txBody>
      </p:sp>
      <p:sp>
        <p:nvSpPr>
          <p:cNvPr id="777240" name="Text Box 24"/>
          <p:cNvSpPr txBox="1">
            <a:spLocks noChangeArrowheads="1"/>
          </p:cNvSpPr>
          <p:nvPr/>
        </p:nvSpPr>
        <p:spPr bwMode="auto">
          <a:xfrm>
            <a:off x="3048000" y="3886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4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77241" name="Text Box 25"/>
          <p:cNvSpPr txBox="1">
            <a:spLocks noChangeArrowheads="1"/>
          </p:cNvSpPr>
          <p:nvPr/>
        </p:nvSpPr>
        <p:spPr bwMode="auto">
          <a:xfrm>
            <a:off x="4240213" y="2189164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.6</a:t>
            </a:r>
            <a:endParaRPr lang="en-US" sz="1200">
              <a:latin typeface="Times New Roman" pitchFamily="18" charset="0"/>
            </a:endParaRPr>
          </a:p>
        </p:txBody>
      </p:sp>
      <p:sp>
        <p:nvSpPr>
          <p:cNvPr id="777242" name="Text Box 26"/>
          <p:cNvSpPr txBox="1">
            <a:spLocks noChangeArrowheads="1"/>
          </p:cNvSpPr>
          <p:nvPr/>
        </p:nvSpPr>
        <p:spPr bwMode="auto">
          <a:xfrm>
            <a:off x="6775450" y="2835276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.5</a:t>
            </a:r>
            <a:endParaRPr lang="en-US" sz="1200">
              <a:latin typeface="Times New Roman" pitchFamily="18" charset="0"/>
            </a:endParaRPr>
          </a:p>
        </p:txBody>
      </p:sp>
      <p:sp>
        <p:nvSpPr>
          <p:cNvPr id="777243" name="Text Box 27"/>
          <p:cNvSpPr txBox="1">
            <a:spLocks noChangeArrowheads="1"/>
          </p:cNvSpPr>
          <p:nvPr/>
        </p:nvSpPr>
        <p:spPr bwMode="auto">
          <a:xfrm>
            <a:off x="6773863" y="3375026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.8</a:t>
            </a:r>
            <a:endParaRPr lang="en-US" sz="1200">
              <a:latin typeface="Times New Roman" pitchFamily="18" charset="0"/>
            </a:endParaRPr>
          </a:p>
        </p:txBody>
      </p:sp>
      <p:sp>
        <p:nvSpPr>
          <p:cNvPr id="777244" name="Text Box 28"/>
          <p:cNvSpPr txBox="1">
            <a:spLocks noChangeArrowheads="1"/>
          </p:cNvSpPr>
          <p:nvPr/>
        </p:nvSpPr>
        <p:spPr bwMode="auto">
          <a:xfrm>
            <a:off x="4424363" y="3935414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>
              <a:latin typeface="Times New Roman" pitchFamily="18" charset="0"/>
            </a:endParaRPr>
          </a:p>
        </p:txBody>
      </p:sp>
      <p:sp>
        <p:nvSpPr>
          <p:cNvPr id="777245" name="Text Box 29"/>
          <p:cNvSpPr txBox="1">
            <a:spLocks noChangeArrowheads="1"/>
          </p:cNvSpPr>
          <p:nvPr/>
        </p:nvSpPr>
        <p:spPr bwMode="auto">
          <a:xfrm>
            <a:off x="3851275" y="2867026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.1</a:t>
            </a:r>
            <a:endParaRPr lang="en-US" sz="1200">
              <a:latin typeface="Times New Roman" pitchFamily="18" charset="0"/>
            </a:endParaRPr>
          </a:p>
        </p:txBody>
      </p:sp>
      <p:sp>
        <p:nvSpPr>
          <p:cNvPr id="777246" name="Text Box 30"/>
          <p:cNvSpPr txBox="1">
            <a:spLocks noChangeArrowheads="1"/>
          </p:cNvSpPr>
          <p:nvPr/>
        </p:nvSpPr>
        <p:spPr bwMode="auto">
          <a:xfrm>
            <a:off x="3835400" y="3311526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.3</a:t>
            </a:r>
            <a:endParaRPr lang="en-US" sz="1200">
              <a:latin typeface="Times New Roman" pitchFamily="18" charset="0"/>
            </a:endParaRPr>
          </a:p>
        </p:txBody>
      </p:sp>
      <p:sp>
        <p:nvSpPr>
          <p:cNvPr id="777247" name="Text Box 31"/>
          <p:cNvSpPr txBox="1">
            <a:spLocks noChangeArrowheads="1"/>
          </p:cNvSpPr>
          <p:nvPr/>
        </p:nvSpPr>
        <p:spPr bwMode="auto">
          <a:xfrm>
            <a:off x="4229100" y="3556001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.7</a:t>
            </a:r>
            <a:endParaRPr lang="en-US" sz="1200">
              <a:latin typeface="Times New Roman" pitchFamily="18" charset="0"/>
            </a:endParaRPr>
          </a:p>
        </p:txBody>
      </p:sp>
      <p:sp>
        <p:nvSpPr>
          <p:cNvPr id="777248" name="Text Box 32"/>
          <p:cNvSpPr txBox="1">
            <a:spLocks noChangeArrowheads="1"/>
          </p:cNvSpPr>
          <p:nvPr/>
        </p:nvSpPr>
        <p:spPr bwMode="auto">
          <a:xfrm>
            <a:off x="4244975" y="2620964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>
              <a:latin typeface="Times New Roman" pitchFamily="18" charset="0"/>
            </a:endParaRPr>
          </a:p>
        </p:txBody>
      </p:sp>
      <p:sp>
        <p:nvSpPr>
          <p:cNvPr id="777249" name="Text Box 33"/>
          <p:cNvSpPr txBox="1">
            <a:spLocks noChangeArrowheads="1"/>
          </p:cNvSpPr>
          <p:nvPr/>
        </p:nvSpPr>
        <p:spPr bwMode="auto">
          <a:xfrm>
            <a:off x="6368257" y="4449925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dirty="0">
                <a:latin typeface="Times New Roman" pitchFamily="18" charset="0"/>
              </a:rPr>
              <a:t>Weights</a:t>
            </a:r>
          </a:p>
        </p:txBody>
      </p:sp>
      <p:sp>
        <p:nvSpPr>
          <p:cNvPr id="777250" name="Text Box 34"/>
          <p:cNvSpPr txBox="1">
            <a:spLocks noChangeArrowheads="1"/>
          </p:cNvSpPr>
          <p:nvPr/>
        </p:nvSpPr>
        <p:spPr bwMode="auto">
          <a:xfrm>
            <a:off x="5314951" y="4933951"/>
            <a:ext cx="13049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dirty="0">
                <a:solidFill>
                  <a:schemeClr val="accent2"/>
                </a:solidFill>
                <a:latin typeface="Times New Roman" pitchFamily="18" charset="0"/>
              </a:rPr>
              <a:t>Hidden Layer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777251" name="Text Box 35"/>
          <p:cNvSpPr txBox="1">
            <a:spLocks noChangeArrowheads="1"/>
          </p:cNvSpPr>
          <p:nvPr/>
        </p:nvSpPr>
        <p:spPr bwMode="auto">
          <a:xfrm>
            <a:off x="8902700" y="3532188"/>
            <a:ext cx="16144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>
                <a:latin typeface="Times New Roman" pitchFamily="18" charset="0"/>
              </a:rPr>
              <a:t>“Probability of beingAlive”</a:t>
            </a:r>
            <a:endParaRPr lang="en-US" sz="2400" i="1">
              <a:latin typeface="Times New Roman" pitchFamily="18" charset="0"/>
            </a:endParaRPr>
          </a:p>
        </p:txBody>
      </p:sp>
      <p:sp>
        <p:nvSpPr>
          <p:cNvPr id="777252" name="Text Box 36"/>
          <p:cNvSpPr txBox="1">
            <a:spLocks noChangeArrowheads="1"/>
          </p:cNvSpPr>
          <p:nvPr/>
        </p:nvSpPr>
        <p:spPr bwMode="auto">
          <a:xfrm>
            <a:off x="9369425" y="2703513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0.6</a:t>
            </a:r>
            <a:endParaRPr lang="en-US" sz="2400" i="1">
              <a:latin typeface="Times New Roman" pitchFamily="18" charset="0"/>
            </a:endParaRPr>
          </a:p>
        </p:txBody>
      </p:sp>
      <p:grpSp>
        <p:nvGrpSpPr>
          <p:cNvPr id="2" name="Group 37"/>
          <p:cNvGrpSpPr>
            <a:grpSpLocks/>
          </p:cNvGrpSpPr>
          <p:nvPr/>
        </p:nvGrpSpPr>
        <p:grpSpPr bwMode="auto">
          <a:xfrm>
            <a:off x="7318375" y="2625726"/>
            <a:ext cx="1987550" cy="1401763"/>
            <a:chOff x="3340" y="1013"/>
            <a:chExt cx="1252" cy="883"/>
          </a:xfrm>
        </p:grpSpPr>
        <p:sp>
          <p:nvSpPr>
            <p:cNvPr id="777254" name="AutoShape 38"/>
            <p:cNvSpPr>
              <a:spLocks noChangeArrowheads="1"/>
            </p:cNvSpPr>
            <p:nvPr/>
          </p:nvSpPr>
          <p:spPr bwMode="auto">
            <a:xfrm>
              <a:off x="3510" y="1013"/>
              <a:ext cx="819" cy="883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39"/>
            <p:cNvGrpSpPr>
              <a:grpSpLocks/>
            </p:cNvGrpSpPr>
            <p:nvPr/>
          </p:nvGrpSpPr>
          <p:grpSpPr bwMode="auto">
            <a:xfrm>
              <a:off x="3785" y="1189"/>
              <a:ext cx="404" cy="331"/>
              <a:chOff x="4520" y="1893"/>
              <a:chExt cx="404" cy="331"/>
            </a:xfrm>
          </p:grpSpPr>
          <p:sp>
            <p:nvSpPr>
              <p:cNvPr id="777256" name="Freeform 40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57" name="Freeform 41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77258" name="Text Box 42"/>
            <p:cNvSpPr txBox="1">
              <a:spLocks noChangeArrowheads="1"/>
            </p:cNvSpPr>
            <p:nvPr/>
          </p:nvSpPr>
          <p:spPr bwMode="auto">
            <a:xfrm>
              <a:off x="3340" y="1264"/>
              <a:ext cx="274" cy="3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200">
                  <a:latin typeface="Symbol" pitchFamily="18" charset="2"/>
                </a:rPr>
                <a:t>S</a:t>
              </a:r>
              <a:endParaRPr lang="en-US" sz="1200">
                <a:latin typeface="Times New Roman" pitchFamily="18" charset="0"/>
              </a:endParaRPr>
            </a:p>
          </p:txBody>
        </p:sp>
        <p:sp>
          <p:nvSpPr>
            <p:cNvPr id="777259" name="Freeform 43"/>
            <p:cNvSpPr>
              <a:spLocks/>
            </p:cNvSpPr>
            <p:nvPr/>
          </p:nvSpPr>
          <p:spPr bwMode="auto">
            <a:xfrm>
              <a:off x="3600" y="1478"/>
              <a:ext cx="440" cy="2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60" name="Freeform 44"/>
            <p:cNvSpPr>
              <a:spLocks/>
            </p:cNvSpPr>
            <p:nvPr/>
          </p:nvSpPr>
          <p:spPr bwMode="auto">
            <a:xfrm>
              <a:off x="4013" y="1155"/>
              <a:ext cx="579" cy="179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45"/>
          <p:cNvGrpSpPr>
            <a:grpSpLocks/>
          </p:cNvGrpSpPr>
          <p:nvPr/>
        </p:nvGrpSpPr>
        <p:grpSpPr bwMode="auto">
          <a:xfrm>
            <a:off x="5270500" y="2416175"/>
            <a:ext cx="1036638" cy="712788"/>
            <a:chOff x="2360" y="1522"/>
            <a:chExt cx="653" cy="449"/>
          </a:xfrm>
        </p:grpSpPr>
        <p:sp>
          <p:nvSpPr>
            <p:cNvPr id="777262" name="AutoShape 46"/>
            <p:cNvSpPr>
              <a:spLocks noChangeArrowheads="1"/>
            </p:cNvSpPr>
            <p:nvPr/>
          </p:nvSpPr>
          <p:spPr bwMode="auto">
            <a:xfrm>
              <a:off x="2496" y="1680"/>
              <a:ext cx="288" cy="192"/>
            </a:xfrm>
            <a:prstGeom prst="flowChartConnector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63" name="AutoShape 47"/>
            <p:cNvSpPr>
              <a:spLocks noChangeArrowheads="1"/>
            </p:cNvSpPr>
            <p:nvPr/>
          </p:nvSpPr>
          <p:spPr bwMode="auto">
            <a:xfrm>
              <a:off x="2458" y="1522"/>
              <a:ext cx="420" cy="449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" name="Group 48"/>
            <p:cNvGrpSpPr>
              <a:grpSpLocks/>
            </p:cNvGrpSpPr>
            <p:nvPr/>
          </p:nvGrpSpPr>
          <p:grpSpPr bwMode="auto">
            <a:xfrm>
              <a:off x="2599" y="1612"/>
              <a:ext cx="207" cy="168"/>
              <a:chOff x="4520" y="1893"/>
              <a:chExt cx="404" cy="331"/>
            </a:xfrm>
          </p:grpSpPr>
          <p:sp>
            <p:nvSpPr>
              <p:cNvPr id="777265" name="Freeform 49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66" name="Freeform 50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77267" name="Freeform 51"/>
            <p:cNvSpPr>
              <a:spLocks/>
            </p:cNvSpPr>
            <p:nvPr/>
          </p:nvSpPr>
          <p:spPr bwMode="auto">
            <a:xfrm>
              <a:off x="2504" y="1759"/>
              <a:ext cx="226" cy="1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68" name="Freeform 52"/>
            <p:cNvSpPr>
              <a:spLocks/>
            </p:cNvSpPr>
            <p:nvPr/>
          </p:nvSpPr>
          <p:spPr bwMode="auto">
            <a:xfrm>
              <a:off x="2716" y="1594"/>
              <a:ext cx="297" cy="91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69" name="Text Box 53"/>
            <p:cNvSpPr txBox="1">
              <a:spLocks noChangeArrowheads="1"/>
            </p:cNvSpPr>
            <p:nvPr/>
          </p:nvSpPr>
          <p:spPr bwMode="auto">
            <a:xfrm>
              <a:off x="2360" y="1668"/>
              <a:ext cx="188" cy="19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>
                  <a:latin typeface="Symbol" pitchFamily="18" charset="2"/>
                </a:rPr>
                <a:t>S</a:t>
              </a:r>
              <a:endParaRPr lang="en-US" sz="1400">
                <a:latin typeface="Times New Roman" pitchFamily="18" charset="0"/>
              </a:endParaRPr>
            </a:p>
          </p:txBody>
        </p:sp>
      </p:grpSp>
      <p:sp>
        <p:nvSpPr>
          <p:cNvPr id="777270" name="Text Box 54"/>
          <p:cNvSpPr txBox="1">
            <a:spLocks noChangeArrowheads="1"/>
          </p:cNvSpPr>
          <p:nvPr/>
        </p:nvSpPr>
        <p:spPr bwMode="auto">
          <a:xfrm>
            <a:off x="6203950" y="2262189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.4</a:t>
            </a:r>
            <a:endParaRPr lang="en-US" sz="1200">
              <a:latin typeface="Times New Roman" pitchFamily="18" charset="0"/>
            </a:endParaRPr>
          </a:p>
        </p:txBody>
      </p:sp>
      <p:sp>
        <p:nvSpPr>
          <p:cNvPr id="777271" name="Text Box 55"/>
          <p:cNvSpPr txBox="1">
            <a:spLocks noChangeArrowheads="1"/>
          </p:cNvSpPr>
          <p:nvPr/>
        </p:nvSpPr>
        <p:spPr bwMode="auto">
          <a:xfrm>
            <a:off x="6235700" y="3214689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>
              <a:latin typeface="Times New Roman" pitchFamily="18" charset="0"/>
            </a:endParaRPr>
          </a:p>
        </p:txBody>
      </p:sp>
      <p:grpSp>
        <p:nvGrpSpPr>
          <p:cNvPr id="6" name="Group 56"/>
          <p:cNvGrpSpPr>
            <a:grpSpLocks/>
          </p:cNvGrpSpPr>
          <p:nvPr/>
        </p:nvGrpSpPr>
        <p:grpSpPr bwMode="auto">
          <a:xfrm>
            <a:off x="5373689" y="3308350"/>
            <a:ext cx="1036637" cy="712788"/>
            <a:chOff x="2360" y="1522"/>
            <a:chExt cx="653" cy="449"/>
          </a:xfrm>
        </p:grpSpPr>
        <p:sp>
          <p:nvSpPr>
            <p:cNvPr id="777273" name="AutoShape 57"/>
            <p:cNvSpPr>
              <a:spLocks noChangeArrowheads="1"/>
            </p:cNvSpPr>
            <p:nvPr/>
          </p:nvSpPr>
          <p:spPr bwMode="auto">
            <a:xfrm>
              <a:off x="2496" y="1680"/>
              <a:ext cx="288" cy="192"/>
            </a:xfrm>
            <a:prstGeom prst="flowChartConnector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74" name="AutoShape 58"/>
            <p:cNvSpPr>
              <a:spLocks noChangeArrowheads="1"/>
            </p:cNvSpPr>
            <p:nvPr/>
          </p:nvSpPr>
          <p:spPr bwMode="auto">
            <a:xfrm>
              <a:off x="2458" y="1522"/>
              <a:ext cx="420" cy="449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" name="Group 59"/>
            <p:cNvGrpSpPr>
              <a:grpSpLocks/>
            </p:cNvGrpSpPr>
            <p:nvPr/>
          </p:nvGrpSpPr>
          <p:grpSpPr bwMode="auto">
            <a:xfrm>
              <a:off x="2599" y="1612"/>
              <a:ext cx="207" cy="168"/>
              <a:chOff x="4520" y="1893"/>
              <a:chExt cx="404" cy="331"/>
            </a:xfrm>
          </p:grpSpPr>
          <p:sp>
            <p:nvSpPr>
              <p:cNvPr id="777276" name="Freeform 60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77" name="Freeform 61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77278" name="Freeform 62"/>
            <p:cNvSpPr>
              <a:spLocks/>
            </p:cNvSpPr>
            <p:nvPr/>
          </p:nvSpPr>
          <p:spPr bwMode="auto">
            <a:xfrm>
              <a:off x="2504" y="1759"/>
              <a:ext cx="226" cy="1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79" name="Freeform 63"/>
            <p:cNvSpPr>
              <a:spLocks/>
            </p:cNvSpPr>
            <p:nvPr/>
          </p:nvSpPr>
          <p:spPr bwMode="auto">
            <a:xfrm>
              <a:off x="2716" y="1594"/>
              <a:ext cx="297" cy="91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80" name="Text Box 64"/>
            <p:cNvSpPr txBox="1">
              <a:spLocks noChangeArrowheads="1"/>
            </p:cNvSpPr>
            <p:nvPr/>
          </p:nvSpPr>
          <p:spPr bwMode="auto">
            <a:xfrm>
              <a:off x="2360" y="1668"/>
              <a:ext cx="188" cy="19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>
                  <a:latin typeface="Symbol" pitchFamily="18" charset="2"/>
                </a:rPr>
                <a:t>S</a:t>
              </a:r>
              <a:endParaRPr lang="en-US" sz="1400">
                <a:latin typeface="Times New Roman" pitchFamily="18" charset="0"/>
              </a:endParaRPr>
            </a:p>
          </p:txBody>
        </p:sp>
      </p:grpSp>
      <p:sp>
        <p:nvSpPr>
          <p:cNvPr id="777281" name="Rectangle 65"/>
          <p:cNvSpPr>
            <a:spLocks noGrp="1" noChangeArrowheads="1"/>
          </p:cNvSpPr>
          <p:nvPr>
            <p:ph type="title"/>
          </p:nvPr>
        </p:nvSpPr>
        <p:spPr>
          <a:xfrm>
            <a:off x="399752" y="143034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/>
              <a:t>Neural Network Model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585C71D-47B0-4157-AB14-9FE8900B0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010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266" name="Freeform 2"/>
          <p:cNvSpPr>
            <a:spLocks/>
          </p:cNvSpPr>
          <p:nvPr/>
        </p:nvSpPr>
        <p:spPr bwMode="auto">
          <a:xfrm>
            <a:off x="2854326" y="2019300"/>
            <a:ext cx="3267075" cy="2808288"/>
          </a:xfrm>
          <a:custGeom>
            <a:avLst/>
            <a:gdLst/>
            <a:ahLst/>
            <a:cxnLst>
              <a:cxn ang="0">
                <a:pos x="0" y="11"/>
              </a:cxn>
              <a:cxn ang="0">
                <a:pos x="2058" y="11"/>
              </a:cxn>
              <a:cxn ang="0">
                <a:pos x="2058" y="724"/>
              </a:cxn>
              <a:cxn ang="0">
                <a:pos x="41" y="1769"/>
              </a:cxn>
              <a:cxn ang="0">
                <a:pos x="62" y="0"/>
              </a:cxn>
            </a:cxnLst>
            <a:rect l="0" t="0" r="r" b="b"/>
            <a:pathLst>
              <a:path w="2058" h="1769">
                <a:moveTo>
                  <a:pt x="0" y="11"/>
                </a:moveTo>
                <a:lnTo>
                  <a:pt x="2058" y="11"/>
                </a:lnTo>
                <a:lnTo>
                  <a:pt x="2058" y="724"/>
                </a:lnTo>
                <a:lnTo>
                  <a:pt x="41" y="1769"/>
                </a:lnTo>
                <a:lnTo>
                  <a:pt x="62" y="0"/>
                </a:lnTo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9268" name="AutoShape 4"/>
          <p:cNvSpPr>
            <a:spLocks noChangeArrowheads="1"/>
          </p:cNvSpPr>
          <p:nvPr/>
        </p:nvSpPr>
        <p:spPr bwMode="auto">
          <a:xfrm>
            <a:off x="3048000" y="22098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endParaRPr lang="en-US" sz="2400">
              <a:latin typeface="Times New Roman" pitchFamily="18" charset="0"/>
            </a:endParaRPr>
          </a:p>
        </p:txBody>
      </p:sp>
      <p:sp>
        <p:nvSpPr>
          <p:cNvPr id="779269" name="AutoShape 5"/>
          <p:cNvSpPr>
            <a:spLocks noChangeArrowheads="1"/>
          </p:cNvSpPr>
          <p:nvPr/>
        </p:nvSpPr>
        <p:spPr bwMode="auto">
          <a:xfrm>
            <a:off x="3048000" y="30480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9270" name="AutoShape 6"/>
          <p:cNvSpPr>
            <a:spLocks noChangeArrowheads="1"/>
          </p:cNvSpPr>
          <p:nvPr/>
        </p:nvSpPr>
        <p:spPr bwMode="auto">
          <a:xfrm>
            <a:off x="3048000" y="38862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9271" name="AutoShape 7"/>
          <p:cNvSpPr>
            <a:spLocks noChangeArrowheads="1"/>
          </p:cNvSpPr>
          <p:nvPr/>
        </p:nvSpPr>
        <p:spPr bwMode="auto">
          <a:xfrm>
            <a:off x="5486400" y="2667000"/>
            <a:ext cx="457200" cy="3048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9272" name="AutoShape 8"/>
          <p:cNvSpPr>
            <a:spLocks noChangeArrowheads="1"/>
          </p:cNvSpPr>
          <p:nvPr/>
        </p:nvSpPr>
        <p:spPr bwMode="auto">
          <a:xfrm>
            <a:off x="5486400" y="3581400"/>
            <a:ext cx="457200" cy="3048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79273" name="AutoShape 9"/>
          <p:cNvCxnSpPr>
            <a:cxnSpLocks noChangeShapeType="1"/>
            <a:stCxn id="779268" idx="6"/>
            <a:endCxn id="779271" idx="2"/>
          </p:cNvCxnSpPr>
          <p:nvPr/>
        </p:nvCxnSpPr>
        <p:spPr bwMode="auto">
          <a:xfrm>
            <a:off x="3733800" y="2476500"/>
            <a:ext cx="1752600" cy="342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9274" name="AutoShape 10"/>
          <p:cNvCxnSpPr>
            <a:cxnSpLocks noChangeShapeType="1"/>
            <a:stCxn id="779269" idx="6"/>
            <a:endCxn id="779271" idx="2"/>
          </p:cNvCxnSpPr>
          <p:nvPr/>
        </p:nvCxnSpPr>
        <p:spPr bwMode="auto">
          <a:xfrm flipV="1">
            <a:off x="3733800" y="2819400"/>
            <a:ext cx="1752600" cy="495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9275" name="AutoShape 11"/>
          <p:cNvCxnSpPr>
            <a:cxnSpLocks noChangeShapeType="1"/>
            <a:stCxn id="779270" idx="6"/>
            <a:endCxn id="779271" idx="2"/>
          </p:cNvCxnSpPr>
          <p:nvPr/>
        </p:nvCxnSpPr>
        <p:spPr bwMode="auto">
          <a:xfrm flipV="1">
            <a:off x="3733800" y="2819400"/>
            <a:ext cx="1752600" cy="1333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9276" name="AutoShape 12"/>
          <p:cNvCxnSpPr>
            <a:cxnSpLocks noChangeShapeType="1"/>
            <a:stCxn id="779271" idx="6"/>
          </p:cNvCxnSpPr>
          <p:nvPr/>
        </p:nvCxnSpPr>
        <p:spPr bwMode="auto">
          <a:xfrm>
            <a:off x="5943601" y="2819401"/>
            <a:ext cx="1400175" cy="468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9277" name="AutoShape 13"/>
          <p:cNvCxnSpPr>
            <a:cxnSpLocks noChangeShapeType="1"/>
            <a:stCxn id="779272" idx="6"/>
          </p:cNvCxnSpPr>
          <p:nvPr/>
        </p:nvCxnSpPr>
        <p:spPr bwMode="auto">
          <a:xfrm flipV="1">
            <a:off x="5943601" y="3352800"/>
            <a:ext cx="1400175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779278" name="Text Box 14"/>
          <p:cNvSpPr txBox="1">
            <a:spLocks noChangeArrowheads="1"/>
          </p:cNvSpPr>
          <p:nvPr/>
        </p:nvSpPr>
        <p:spPr bwMode="auto">
          <a:xfrm>
            <a:off x="2809875" y="15367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009900"/>
                </a:solidFill>
                <a:latin typeface="Times New Roman" pitchFamily="18" charset="0"/>
              </a:rPr>
              <a:t>Inputs</a:t>
            </a:r>
          </a:p>
        </p:txBody>
      </p:sp>
      <p:sp>
        <p:nvSpPr>
          <p:cNvPr id="779279" name="Text Box 15"/>
          <p:cNvSpPr txBox="1">
            <a:spLocks noChangeArrowheads="1"/>
          </p:cNvSpPr>
          <p:nvPr/>
        </p:nvSpPr>
        <p:spPr bwMode="auto">
          <a:xfrm>
            <a:off x="3719513" y="4505326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dirty="0">
                <a:latin typeface="Times New Roman" pitchFamily="18" charset="0"/>
              </a:rPr>
              <a:t>Weights</a:t>
            </a:r>
          </a:p>
        </p:txBody>
      </p:sp>
      <p:sp>
        <p:nvSpPr>
          <p:cNvPr id="779280" name="Text Box 16"/>
          <p:cNvSpPr txBox="1">
            <a:spLocks noChangeArrowheads="1"/>
          </p:cNvSpPr>
          <p:nvPr/>
        </p:nvSpPr>
        <p:spPr bwMode="auto">
          <a:xfrm>
            <a:off x="9134475" y="2022475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CC0000"/>
                </a:solidFill>
                <a:latin typeface="Times New Roman" pitchFamily="18" charset="0"/>
              </a:rPr>
              <a:t>Output</a:t>
            </a:r>
          </a:p>
        </p:txBody>
      </p:sp>
      <p:sp>
        <p:nvSpPr>
          <p:cNvPr id="779281" name="Text Box 17"/>
          <p:cNvSpPr txBox="1">
            <a:spLocks noChangeArrowheads="1"/>
          </p:cNvSpPr>
          <p:nvPr/>
        </p:nvSpPr>
        <p:spPr bwMode="auto">
          <a:xfrm>
            <a:off x="1738313" y="4892676"/>
            <a:ext cx="1905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Independent variables</a:t>
            </a:r>
          </a:p>
        </p:txBody>
      </p:sp>
      <p:sp>
        <p:nvSpPr>
          <p:cNvPr id="779282" name="Text Box 18"/>
          <p:cNvSpPr txBox="1">
            <a:spLocks noChangeArrowheads="1"/>
          </p:cNvSpPr>
          <p:nvPr/>
        </p:nvSpPr>
        <p:spPr bwMode="auto">
          <a:xfrm>
            <a:off x="8482013" y="4733926"/>
            <a:ext cx="16002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Dependent variable</a:t>
            </a:r>
          </a:p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Prediction</a:t>
            </a:r>
            <a:endParaRPr lang="en-US" sz="240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79283" name="Text Box 19"/>
          <p:cNvSpPr txBox="1">
            <a:spLocks noChangeArrowheads="1"/>
          </p:cNvSpPr>
          <p:nvPr/>
        </p:nvSpPr>
        <p:spPr bwMode="auto">
          <a:xfrm>
            <a:off x="20574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Age</a:t>
            </a:r>
          </a:p>
        </p:txBody>
      </p:sp>
      <p:sp>
        <p:nvSpPr>
          <p:cNvPr id="779284" name="Text Box 20"/>
          <p:cNvSpPr txBox="1">
            <a:spLocks noChangeArrowheads="1"/>
          </p:cNvSpPr>
          <p:nvPr/>
        </p:nvSpPr>
        <p:spPr bwMode="auto">
          <a:xfrm>
            <a:off x="30480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34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79285" name="Text Box 21"/>
          <p:cNvSpPr txBox="1">
            <a:spLocks noChangeArrowheads="1"/>
          </p:cNvSpPr>
          <p:nvPr/>
        </p:nvSpPr>
        <p:spPr bwMode="auto">
          <a:xfrm>
            <a:off x="3048000" y="3124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79286" name="Text Box 22"/>
          <p:cNvSpPr txBox="1">
            <a:spLocks noChangeArrowheads="1"/>
          </p:cNvSpPr>
          <p:nvPr/>
        </p:nvSpPr>
        <p:spPr bwMode="auto">
          <a:xfrm>
            <a:off x="1828800" y="31242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Gender</a:t>
            </a:r>
          </a:p>
        </p:txBody>
      </p:sp>
      <p:sp>
        <p:nvSpPr>
          <p:cNvPr id="779287" name="Text Box 23"/>
          <p:cNvSpPr txBox="1">
            <a:spLocks noChangeArrowheads="1"/>
          </p:cNvSpPr>
          <p:nvPr/>
        </p:nvSpPr>
        <p:spPr bwMode="auto">
          <a:xfrm>
            <a:off x="1905000" y="39624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Stage</a:t>
            </a:r>
          </a:p>
        </p:txBody>
      </p:sp>
      <p:sp>
        <p:nvSpPr>
          <p:cNvPr id="779288" name="Text Box 24"/>
          <p:cNvSpPr txBox="1">
            <a:spLocks noChangeArrowheads="1"/>
          </p:cNvSpPr>
          <p:nvPr/>
        </p:nvSpPr>
        <p:spPr bwMode="auto">
          <a:xfrm>
            <a:off x="3048000" y="3886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4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79289" name="Text Box 25"/>
          <p:cNvSpPr txBox="1">
            <a:spLocks noChangeArrowheads="1"/>
          </p:cNvSpPr>
          <p:nvPr/>
        </p:nvSpPr>
        <p:spPr bwMode="auto">
          <a:xfrm>
            <a:off x="4240213" y="2189164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.6</a:t>
            </a:r>
            <a:endParaRPr lang="en-US" sz="1200">
              <a:latin typeface="Times New Roman" pitchFamily="18" charset="0"/>
            </a:endParaRPr>
          </a:p>
        </p:txBody>
      </p:sp>
      <p:sp>
        <p:nvSpPr>
          <p:cNvPr id="779290" name="Text Box 26"/>
          <p:cNvSpPr txBox="1">
            <a:spLocks noChangeArrowheads="1"/>
          </p:cNvSpPr>
          <p:nvPr/>
        </p:nvSpPr>
        <p:spPr bwMode="auto">
          <a:xfrm>
            <a:off x="6578600" y="2671764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.5</a:t>
            </a:r>
            <a:endParaRPr lang="en-US" sz="1200">
              <a:latin typeface="Times New Roman" pitchFamily="18" charset="0"/>
            </a:endParaRPr>
          </a:p>
        </p:txBody>
      </p:sp>
      <p:sp>
        <p:nvSpPr>
          <p:cNvPr id="779291" name="Text Box 27"/>
          <p:cNvSpPr txBox="1">
            <a:spLocks noChangeArrowheads="1"/>
          </p:cNvSpPr>
          <p:nvPr/>
        </p:nvSpPr>
        <p:spPr bwMode="auto">
          <a:xfrm>
            <a:off x="6575425" y="3522664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.8</a:t>
            </a:r>
            <a:endParaRPr lang="en-US" sz="1200">
              <a:latin typeface="Times New Roman" pitchFamily="18" charset="0"/>
            </a:endParaRPr>
          </a:p>
        </p:txBody>
      </p:sp>
      <p:sp>
        <p:nvSpPr>
          <p:cNvPr id="779292" name="Text Box 28"/>
          <p:cNvSpPr txBox="1">
            <a:spLocks noChangeArrowheads="1"/>
          </p:cNvSpPr>
          <p:nvPr/>
        </p:nvSpPr>
        <p:spPr bwMode="auto">
          <a:xfrm>
            <a:off x="3851275" y="2867026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.1</a:t>
            </a:r>
            <a:endParaRPr lang="en-US" sz="1200">
              <a:latin typeface="Times New Roman" pitchFamily="18" charset="0"/>
            </a:endParaRPr>
          </a:p>
        </p:txBody>
      </p:sp>
      <p:sp>
        <p:nvSpPr>
          <p:cNvPr id="779293" name="Text Box 29"/>
          <p:cNvSpPr txBox="1">
            <a:spLocks noChangeArrowheads="1"/>
          </p:cNvSpPr>
          <p:nvPr/>
        </p:nvSpPr>
        <p:spPr bwMode="auto">
          <a:xfrm>
            <a:off x="4229100" y="3556001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.7</a:t>
            </a:r>
            <a:endParaRPr lang="en-US" sz="1200">
              <a:latin typeface="Times New Roman" pitchFamily="18" charset="0"/>
            </a:endParaRPr>
          </a:p>
        </p:txBody>
      </p:sp>
      <p:sp>
        <p:nvSpPr>
          <p:cNvPr id="779294" name="Text Box 30"/>
          <p:cNvSpPr txBox="1">
            <a:spLocks noChangeArrowheads="1"/>
          </p:cNvSpPr>
          <p:nvPr/>
        </p:nvSpPr>
        <p:spPr bwMode="auto">
          <a:xfrm>
            <a:off x="6448425" y="4505326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dirty="0">
                <a:latin typeface="Times New Roman" pitchFamily="18" charset="0"/>
              </a:rPr>
              <a:t>Weights</a:t>
            </a:r>
          </a:p>
        </p:txBody>
      </p:sp>
      <p:sp>
        <p:nvSpPr>
          <p:cNvPr id="779295" name="Text Box 31"/>
          <p:cNvSpPr txBox="1">
            <a:spLocks noChangeArrowheads="1"/>
          </p:cNvSpPr>
          <p:nvPr/>
        </p:nvSpPr>
        <p:spPr bwMode="auto">
          <a:xfrm>
            <a:off x="5314951" y="4933951"/>
            <a:ext cx="13049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dirty="0">
                <a:solidFill>
                  <a:schemeClr val="accent2"/>
                </a:solidFill>
                <a:latin typeface="Times New Roman" pitchFamily="18" charset="0"/>
              </a:rPr>
              <a:t>Hidden Layer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779296" name="Text Box 32"/>
          <p:cNvSpPr txBox="1">
            <a:spLocks noChangeArrowheads="1"/>
          </p:cNvSpPr>
          <p:nvPr/>
        </p:nvSpPr>
        <p:spPr bwMode="auto">
          <a:xfrm>
            <a:off x="8902700" y="3532188"/>
            <a:ext cx="16144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>
                <a:latin typeface="Times New Roman" pitchFamily="18" charset="0"/>
              </a:rPr>
              <a:t>“Probability of beingAlive”</a:t>
            </a:r>
            <a:endParaRPr lang="en-US" sz="2400" i="1">
              <a:latin typeface="Times New Roman" pitchFamily="18" charset="0"/>
            </a:endParaRPr>
          </a:p>
        </p:txBody>
      </p:sp>
      <p:sp>
        <p:nvSpPr>
          <p:cNvPr id="779297" name="Text Box 33"/>
          <p:cNvSpPr txBox="1">
            <a:spLocks noChangeArrowheads="1"/>
          </p:cNvSpPr>
          <p:nvPr/>
        </p:nvSpPr>
        <p:spPr bwMode="auto">
          <a:xfrm>
            <a:off x="9369425" y="2703513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0.6</a:t>
            </a:r>
            <a:endParaRPr lang="en-US" sz="2400" i="1">
              <a:latin typeface="Times New Roman" pitchFamily="18" charset="0"/>
            </a:endParaRP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7318375" y="2625726"/>
            <a:ext cx="1987550" cy="1401763"/>
            <a:chOff x="3340" y="1013"/>
            <a:chExt cx="1252" cy="883"/>
          </a:xfrm>
        </p:grpSpPr>
        <p:sp>
          <p:nvSpPr>
            <p:cNvPr id="779299" name="AutoShape 35"/>
            <p:cNvSpPr>
              <a:spLocks noChangeArrowheads="1"/>
            </p:cNvSpPr>
            <p:nvPr/>
          </p:nvSpPr>
          <p:spPr bwMode="auto">
            <a:xfrm>
              <a:off x="3510" y="1013"/>
              <a:ext cx="819" cy="883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36"/>
            <p:cNvGrpSpPr>
              <a:grpSpLocks/>
            </p:cNvGrpSpPr>
            <p:nvPr/>
          </p:nvGrpSpPr>
          <p:grpSpPr bwMode="auto">
            <a:xfrm>
              <a:off x="3785" y="1189"/>
              <a:ext cx="404" cy="331"/>
              <a:chOff x="4520" y="1893"/>
              <a:chExt cx="404" cy="331"/>
            </a:xfrm>
          </p:grpSpPr>
          <p:sp>
            <p:nvSpPr>
              <p:cNvPr id="779301" name="Freeform 37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302" name="Freeform 38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79303" name="Text Box 39"/>
            <p:cNvSpPr txBox="1">
              <a:spLocks noChangeArrowheads="1"/>
            </p:cNvSpPr>
            <p:nvPr/>
          </p:nvSpPr>
          <p:spPr bwMode="auto">
            <a:xfrm>
              <a:off x="3340" y="1264"/>
              <a:ext cx="274" cy="3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200">
                  <a:latin typeface="Symbol" pitchFamily="18" charset="2"/>
                </a:rPr>
                <a:t>S</a:t>
              </a:r>
              <a:endParaRPr lang="en-US" sz="1200">
                <a:latin typeface="Times New Roman" pitchFamily="18" charset="0"/>
              </a:endParaRPr>
            </a:p>
          </p:txBody>
        </p:sp>
        <p:sp>
          <p:nvSpPr>
            <p:cNvPr id="779304" name="Freeform 40"/>
            <p:cNvSpPr>
              <a:spLocks/>
            </p:cNvSpPr>
            <p:nvPr/>
          </p:nvSpPr>
          <p:spPr bwMode="auto">
            <a:xfrm>
              <a:off x="3600" y="1478"/>
              <a:ext cx="440" cy="2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305" name="Freeform 41"/>
            <p:cNvSpPr>
              <a:spLocks/>
            </p:cNvSpPr>
            <p:nvPr/>
          </p:nvSpPr>
          <p:spPr bwMode="auto">
            <a:xfrm>
              <a:off x="4013" y="1155"/>
              <a:ext cx="579" cy="179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79306" name="Rectangle 42"/>
          <p:cNvSpPr>
            <a:spLocks noGrp="1" noChangeArrowheads="1"/>
          </p:cNvSpPr>
          <p:nvPr>
            <p:ph type="title"/>
          </p:nvPr>
        </p:nvSpPr>
        <p:spPr>
          <a:xfrm>
            <a:off x="339892" y="255270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/>
              <a:t>“Combined logistic models”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B0D8A-AF51-4CE8-8A85-36E938111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441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314" name="Freeform 2"/>
          <p:cNvSpPr>
            <a:spLocks/>
          </p:cNvSpPr>
          <p:nvPr/>
        </p:nvSpPr>
        <p:spPr bwMode="auto">
          <a:xfrm>
            <a:off x="2919413" y="1905001"/>
            <a:ext cx="3333750" cy="2676525"/>
          </a:xfrm>
          <a:custGeom>
            <a:avLst/>
            <a:gdLst/>
            <a:ahLst/>
            <a:cxnLst>
              <a:cxn ang="0">
                <a:pos x="11" y="0"/>
              </a:cxn>
              <a:cxn ang="0">
                <a:pos x="2100" y="1034"/>
              </a:cxn>
              <a:cxn ang="0">
                <a:pos x="2100" y="1686"/>
              </a:cxn>
              <a:cxn ang="0">
                <a:pos x="0" y="1686"/>
              </a:cxn>
              <a:cxn ang="0">
                <a:pos x="11" y="0"/>
              </a:cxn>
            </a:cxnLst>
            <a:rect l="0" t="0" r="r" b="b"/>
            <a:pathLst>
              <a:path w="2100" h="1686">
                <a:moveTo>
                  <a:pt x="11" y="0"/>
                </a:moveTo>
                <a:lnTo>
                  <a:pt x="2100" y="1034"/>
                </a:lnTo>
                <a:lnTo>
                  <a:pt x="2100" y="1686"/>
                </a:lnTo>
                <a:lnTo>
                  <a:pt x="0" y="1686"/>
                </a:lnTo>
                <a:lnTo>
                  <a:pt x="1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1315" name="AutoShape 3"/>
          <p:cNvSpPr>
            <a:spLocks noChangeArrowheads="1"/>
          </p:cNvSpPr>
          <p:nvPr/>
        </p:nvSpPr>
        <p:spPr bwMode="auto">
          <a:xfrm>
            <a:off x="3048000" y="22098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endParaRPr lang="en-US" sz="2400">
              <a:latin typeface="Times New Roman" pitchFamily="18" charset="0"/>
            </a:endParaRPr>
          </a:p>
        </p:txBody>
      </p:sp>
      <p:sp>
        <p:nvSpPr>
          <p:cNvPr id="781316" name="AutoShape 4"/>
          <p:cNvSpPr>
            <a:spLocks noChangeArrowheads="1"/>
          </p:cNvSpPr>
          <p:nvPr/>
        </p:nvSpPr>
        <p:spPr bwMode="auto">
          <a:xfrm>
            <a:off x="3048000" y="30480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1317" name="AutoShape 5"/>
          <p:cNvSpPr>
            <a:spLocks noChangeArrowheads="1"/>
          </p:cNvSpPr>
          <p:nvPr/>
        </p:nvSpPr>
        <p:spPr bwMode="auto">
          <a:xfrm>
            <a:off x="3048000" y="38862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1318" name="AutoShape 6"/>
          <p:cNvSpPr>
            <a:spLocks noChangeArrowheads="1"/>
          </p:cNvSpPr>
          <p:nvPr/>
        </p:nvSpPr>
        <p:spPr bwMode="auto">
          <a:xfrm>
            <a:off x="5486400" y="2667000"/>
            <a:ext cx="457200" cy="3048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1319" name="AutoShape 7"/>
          <p:cNvSpPr>
            <a:spLocks noChangeArrowheads="1"/>
          </p:cNvSpPr>
          <p:nvPr/>
        </p:nvSpPr>
        <p:spPr bwMode="auto">
          <a:xfrm>
            <a:off x="5486400" y="3581400"/>
            <a:ext cx="457200" cy="3048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81320" name="AutoShape 8"/>
          <p:cNvCxnSpPr>
            <a:cxnSpLocks noChangeShapeType="1"/>
            <a:stCxn id="781316" idx="6"/>
            <a:endCxn id="781319" idx="2"/>
          </p:cNvCxnSpPr>
          <p:nvPr/>
        </p:nvCxnSpPr>
        <p:spPr bwMode="auto">
          <a:xfrm>
            <a:off x="3733800" y="3314700"/>
            <a:ext cx="1752600" cy="419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1321" name="AutoShape 9"/>
          <p:cNvCxnSpPr>
            <a:cxnSpLocks noChangeShapeType="1"/>
            <a:stCxn id="781315" idx="6"/>
            <a:endCxn id="781319" idx="2"/>
          </p:cNvCxnSpPr>
          <p:nvPr/>
        </p:nvCxnSpPr>
        <p:spPr bwMode="auto">
          <a:xfrm>
            <a:off x="3733800" y="2476500"/>
            <a:ext cx="1752600" cy="1257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1322" name="AutoShape 10"/>
          <p:cNvCxnSpPr>
            <a:cxnSpLocks noChangeShapeType="1"/>
            <a:stCxn id="781317" idx="6"/>
          </p:cNvCxnSpPr>
          <p:nvPr/>
        </p:nvCxnSpPr>
        <p:spPr bwMode="auto">
          <a:xfrm flipV="1">
            <a:off x="3733801" y="3695700"/>
            <a:ext cx="1895475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1323" name="AutoShape 11"/>
          <p:cNvCxnSpPr>
            <a:cxnSpLocks noChangeShapeType="1"/>
            <a:stCxn id="781318" idx="6"/>
          </p:cNvCxnSpPr>
          <p:nvPr/>
        </p:nvCxnSpPr>
        <p:spPr bwMode="auto">
          <a:xfrm>
            <a:off x="5943601" y="2819401"/>
            <a:ext cx="1400175" cy="468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1324" name="AutoShape 12"/>
          <p:cNvCxnSpPr>
            <a:cxnSpLocks noChangeShapeType="1"/>
            <a:stCxn id="781319" idx="6"/>
          </p:cNvCxnSpPr>
          <p:nvPr/>
        </p:nvCxnSpPr>
        <p:spPr bwMode="auto">
          <a:xfrm flipV="1">
            <a:off x="5943601" y="3352800"/>
            <a:ext cx="1400175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781325" name="Text Box 13"/>
          <p:cNvSpPr txBox="1">
            <a:spLocks noChangeArrowheads="1"/>
          </p:cNvSpPr>
          <p:nvPr/>
        </p:nvSpPr>
        <p:spPr bwMode="auto">
          <a:xfrm>
            <a:off x="2809875" y="15367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009900"/>
                </a:solidFill>
                <a:latin typeface="Times New Roman" pitchFamily="18" charset="0"/>
              </a:rPr>
              <a:t>Inputs</a:t>
            </a:r>
          </a:p>
        </p:txBody>
      </p:sp>
      <p:sp>
        <p:nvSpPr>
          <p:cNvPr id="781326" name="Text Box 14"/>
          <p:cNvSpPr txBox="1">
            <a:spLocks noChangeArrowheads="1"/>
          </p:cNvSpPr>
          <p:nvPr/>
        </p:nvSpPr>
        <p:spPr bwMode="auto">
          <a:xfrm>
            <a:off x="3779837" y="4783140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dirty="0">
                <a:latin typeface="Times New Roman" pitchFamily="18" charset="0"/>
              </a:rPr>
              <a:t>Weights</a:t>
            </a:r>
          </a:p>
        </p:txBody>
      </p:sp>
      <p:sp>
        <p:nvSpPr>
          <p:cNvPr id="781327" name="Text Box 15"/>
          <p:cNvSpPr txBox="1">
            <a:spLocks noChangeArrowheads="1"/>
          </p:cNvSpPr>
          <p:nvPr/>
        </p:nvSpPr>
        <p:spPr bwMode="auto">
          <a:xfrm>
            <a:off x="9134475" y="2022475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CC0000"/>
                </a:solidFill>
                <a:latin typeface="Times New Roman" pitchFamily="18" charset="0"/>
              </a:rPr>
              <a:t>Output</a:t>
            </a:r>
          </a:p>
        </p:txBody>
      </p:sp>
      <p:sp>
        <p:nvSpPr>
          <p:cNvPr id="781328" name="Text Box 16"/>
          <p:cNvSpPr txBox="1">
            <a:spLocks noChangeArrowheads="1"/>
          </p:cNvSpPr>
          <p:nvPr/>
        </p:nvSpPr>
        <p:spPr bwMode="auto">
          <a:xfrm>
            <a:off x="1738313" y="4892676"/>
            <a:ext cx="1905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Independent variables</a:t>
            </a:r>
          </a:p>
        </p:txBody>
      </p:sp>
      <p:sp>
        <p:nvSpPr>
          <p:cNvPr id="781329" name="Text Box 17"/>
          <p:cNvSpPr txBox="1">
            <a:spLocks noChangeArrowheads="1"/>
          </p:cNvSpPr>
          <p:nvPr/>
        </p:nvSpPr>
        <p:spPr bwMode="auto">
          <a:xfrm>
            <a:off x="8482013" y="4733926"/>
            <a:ext cx="16002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Dependent variable</a:t>
            </a:r>
          </a:p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Prediction</a:t>
            </a:r>
            <a:endParaRPr lang="en-US" sz="240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81330" name="Text Box 18"/>
          <p:cNvSpPr txBox="1">
            <a:spLocks noChangeArrowheads="1"/>
          </p:cNvSpPr>
          <p:nvPr/>
        </p:nvSpPr>
        <p:spPr bwMode="auto">
          <a:xfrm>
            <a:off x="20574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Age</a:t>
            </a:r>
          </a:p>
        </p:txBody>
      </p:sp>
      <p:sp>
        <p:nvSpPr>
          <p:cNvPr id="781331" name="Text Box 19"/>
          <p:cNvSpPr txBox="1">
            <a:spLocks noChangeArrowheads="1"/>
          </p:cNvSpPr>
          <p:nvPr/>
        </p:nvSpPr>
        <p:spPr bwMode="auto">
          <a:xfrm>
            <a:off x="30480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34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1332" name="Text Box 20"/>
          <p:cNvSpPr txBox="1">
            <a:spLocks noChangeArrowheads="1"/>
          </p:cNvSpPr>
          <p:nvPr/>
        </p:nvSpPr>
        <p:spPr bwMode="auto">
          <a:xfrm>
            <a:off x="3048000" y="3124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1333" name="Text Box 21"/>
          <p:cNvSpPr txBox="1">
            <a:spLocks noChangeArrowheads="1"/>
          </p:cNvSpPr>
          <p:nvPr/>
        </p:nvSpPr>
        <p:spPr bwMode="auto">
          <a:xfrm>
            <a:off x="1828800" y="31242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Gender</a:t>
            </a:r>
          </a:p>
        </p:txBody>
      </p:sp>
      <p:sp>
        <p:nvSpPr>
          <p:cNvPr id="781334" name="Text Box 22"/>
          <p:cNvSpPr txBox="1">
            <a:spLocks noChangeArrowheads="1"/>
          </p:cNvSpPr>
          <p:nvPr/>
        </p:nvSpPr>
        <p:spPr bwMode="auto">
          <a:xfrm>
            <a:off x="1905000" y="39624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Stage</a:t>
            </a:r>
          </a:p>
        </p:txBody>
      </p:sp>
      <p:sp>
        <p:nvSpPr>
          <p:cNvPr id="781335" name="Text Box 23"/>
          <p:cNvSpPr txBox="1">
            <a:spLocks noChangeArrowheads="1"/>
          </p:cNvSpPr>
          <p:nvPr/>
        </p:nvSpPr>
        <p:spPr bwMode="auto">
          <a:xfrm>
            <a:off x="3048000" y="3886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4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1336" name="Text Box 24"/>
          <p:cNvSpPr txBox="1">
            <a:spLocks noChangeArrowheads="1"/>
          </p:cNvSpPr>
          <p:nvPr/>
        </p:nvSpPr>
        <p:spPr bwMode="auto">
          <a:xfrm>
            <a:off x="6429375" y="2522539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.5</a:t>
            </a:r>
            <a:endParaRPr lang="en-US" sz="1200">
              <a:latin typeface="Times New Roman" pitchFamily="18" charset="0"/>
            </a:endParaRPr>
          </a:p>
        </p:txBody>
      </p:sp>
      <p:sp>
        <p:nvSpPr>
          <p:cNvPr id="781337" name="Text Box 25"/>
          <p:cNvSpPr txBox="1">
            <a:spLocks noChangeArrowheads="1"/>
          </p:cNvSpPr>
          <p:nvPr/>
        </p:nvSpPr>
        <p:spPr bwMode="auto">
          <a:xfrm>
            <a:off x="6510338" y="3636964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.8</a:t>
            </a:r>
            <a:endParaRPr lang="en-US" sz="1200">
              <a:latin typeface="Times New Roman" pitchFamily="18" charset="0"/>
            </a:endParaRPr>
          </a:p>
        </p:txBody>
      </p:sp>
      <p:sp>
        <p:nvSpPr>
          <p:cNvPr id="781338" name="Text Box 26"/>
          <p:cNvSpPr txBox="1">
            <a:spLocks noChangeArrowheads="1"/>
          </p:cNvSpPr>
          <p:nvPr/>
        </p:nvSpPr>
        <p:spPr bwMode="auto">
          <a:xfrm>
            <a:off x="4424363" y="3935414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>
              <a:latin typeface="Times New Roman" pitchFamily="18" charset="0"/>
            </a:endParaRPr>
          </a:p>
        </p:txBody>
      </p:sp>
      <p:sp>
        <p:nvSpPr>
          <p:cNvPr id="781339" name="Text Box 27"/>
          <p:cNvSpPr txBox="1">
            <a:spLocks noChangeArrowheads="1"/>
          </p:cNvSpPr>
          <p:nvPr/>
        </p:nvSpPr>
        <p:spPr bwMode="auto">
          <a:xfrm>
            <a:off x="3835400" y="3311526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.3</a:t>
            </a:r>
            <a:endParaRPr lang="en-US" sz="1200">
              <a:latin typeface="Times New Roman" pitchFamily="18" charset="0"/>
            </a:endParaRPr>
          </a:p>
        </p:txBody>
      </p:sp>
      <p:sp>
        <p:nvSpPr>
          <p:cNvPr id="781340" name="Text Box 28"/>
          <p:cNvSpPr txBox="1">
            <a:spLocks noChangeArrowheads="1"/>
          </p:cNvSpPr>
          <p:nvPr/>
        </p:nvSpPr>
        <p:spPr bwMode="auto">
          <a:xfrm>
            <a:off x="4244975" y="2620964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>
              <a:latin typeface="Times New Roman" pitchFamily="18" charset="0"/>
            </a:endParaRPr>
          </a:p>
        </p:txBody>
      </p:sp>
      <p:sp>
        <p:nvSpPr>
          <p:cNvPr id="781341" name="Text Box 29"/>
          <p:cNvSpPr txBox="1">
            <a:spLocks noChangeArrowheads="1"/>
          </p:cNvSpPr>
          <p:nvPr/>
        </p:nvSpPr>
        <p:spPr bwMode="auto">
          <a:xfrm>
            <a:off x="6510338" y="4738691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dirty="0">
                <a:latin typeface="Times New Roman" pitchFamily="18" charset="0"/>
              </a:rPr>
              <a:t>Weights</a:t>
            </a:r>
          </a:p>
        </p:txBody>
      </p:sp>
      <p:sp>
        <p:nvSpPr>
          <p:cNvPr id="781342" name="Text Box 30"/>
          <p:cNvSpPr txBox="1">
            <a:spLocks noChangeArrowheads="1"/>
          </p:cNvSpPr>
          <p:nvPr/>
        </p:nvSpPr>
        <p:spPr bwMode="auto">
          <a:xfrm>
            <a:off x="5314951" y="4933951"/>
            <a:ext cx="13049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dirty="0">
                <a:solidFill>
                  <a:schemeClr val="accent2"/>
                </a:solidFill>
                <a:latin typeface="Times New Roman" pitchFamily="18" charset="0"/>
              </a:rPr>
              <a:t>Hidden Layer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781343" name="Text Box 31"/>
          <p:cNvSpPr txBox="1">
            <a:spLocks noChangeArrowheads="1"/>
          </p:cNvSpPr>
          <p:nvPr/>
        </p:nvSpPr>
        <p:spPr bwMode="auto">
          <a:xfrm>
            <a:off x="8902700" y="3532188"/>
            <a:ext cx="16144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>
                <a:latin typeface="Times New Roman" pitchFamily="18" charset="0"/>
              </a:rPr>
              <a:t>“Probability of beingAlive”</a:t>
            </a:r>
            <a:endParaRPr lang="en-US" sz="2400" i="1">
              <a:latin typeface="Times New Roman" pitchFamily="18" charset="0"/>
            </a:endParaRPr>
          </a:p>
        </p:txBody>
      </p:sp>
      <p:sp>
        <p:nvSpPr>
          <p:cNvPr id="781344" name="Text Box 32"/>
          <p:cNvSpPr txBox="1">
            <a:spLocks noChangeArrowheads="1"/>
          </p:cNvSpPr>
          <p:nvPr/>
        </p:nvSpPr>
        <p:spPr bwMode="auto">
          <a:xfrm>
            <a:off x="9369425" y="2703513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0.6</a:t>
            </a:r>
            <a:endParaRPr lang="en-US" sz="2400" i="1">
              <a:latin typeface="Times New Roman" pitchFamily="18" charset="0"/>
            </a:endParaRPr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7318375" y="2625726"/>
            <a:ext cx="1987550" cy="1401763"/>
            <a:chOff x="3340" y="1013"/>
            <a:chExt cx="1252" cy="883"/>
          </a:xfrm>
        </p:grpSpPr>
        <p:sp>
          <p:nvSpPr>
            <p:cNvPr id="781346" name="AutoShape 34"/>
            <p:cNvSpPr>
              <a:spLocks noChangeArrowheads="1"/>
            </p:cNvSpPr>
            <p:nvPr/>
          </p:nvSpPr>
          <p:spPr bwMode="auto">
            <a:xfrm>
              <a:off x="3510" y="1013"/>
              <a:ext cx="819" cy="883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35"/>
            <p:cNvGrpSpPr>
              <a:grpSpLocks/>
            </p:cNvGrpSpPr>
            <p:nvPr/>
          </p:nvGrpSpPr>
          <p:grpSpPr bwMode="auto">
            <a:xfrm>
              <a:off x="3785" y="1189"/>
              <a:ext cx="404" cy="331"/>
              <a:chOff x="4520" y="1893"/>
              <a:chExt cx="404" cy="331"/>
            </a:xfrm>
          </p:grpSpPr>
          <p:sp>
            <p:nvSpPr>
              <p:cNvPr id="781348" name="Freeform 36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1349" name="Freeform 37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1350" name="Text Box 38"/>
            <p:cNvSpPr txBox="1">
              <a:spLocks noChangeArrowheads="1"/>
            </p:cNvSpPr>
            <p:nvPr/>
          </p:nvSpPr>
          <p:spPr bwMode="auto">
            <a:xfrm>
              <a:off x="3340" y="1264"/>
              <a:ext cx="274" cy="3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200">
                  <a:latin typeface="Symbol" pitchFamily="18" charset="2"/>
                </a:rPr>
                <a:t>S</a:t>
              </a:r>
              <a:endParaRPr lang="en-US" sz="1200">
                <a:latin typeface="Times New Roman" pitchFamily="18" charset="0"/>
              </a:endParaRPr>
            </a:p>
          </p:txBody>
        </p:sp>
        <p:sp>
          <p:nvSpPr>
            <p:cNvPr id="781351" name="Freeform 39"/>
            <p:cNvSpPr>
              <a:spLocks/>
            </p:cNvSpPr>
            <p:nvPr/>
          </p:nvSpPr>
          <p:spPr bwMode="auto">
            <a:xfrm>
              <a:off x="3600" y="1478"/>
              <a:ext cx="440" cy="2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352" name="Freeform 40"/>
            <p:cNvSpPr>
              <a:spLocks/>
            </p:cNvSpPr>
            <p:nvPr/>
          </p:nvSpPr>
          <p:spPr bwMode="auto">
            <a:xfrm>
              <a:off x="4013" y="1155"/>
              <a:ext cx="579" cy="179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6596D-8234-4021-AEAF-96FB8CA35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64544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UR.pptx" id="{C8B94E25-33BD-45D5-BF09-DFDE6F66F827}" vid="{3906A810-667D-48F7-952C-A904CEA9ED63}"/>
    </a:ext>
  </a:extLst>
</a:theme>
</file>

<file path=ppt/theme/theme2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1235</Words>
  <Application>Microsoft Office PowerPoint</Application>
  <PresentationFormat>Widescreen</PresentationFormat>
  <Paragraphs>366</Paragraphs>
  <Slides>32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32</vt:i4>
      </vt:variant>
    </vt:vector>
  </HeadingPairs>
  <TitlesOfParts>
    <vt:vector size="46" baseType="lpstr">
      <vt:lpstr>Arial</vt:lpstr>
      <vt:lpstr>Calibri</vt:lpstr>
      <vt:lpstr>Calibri Light</vt:lpstr>
      <vt:lpstr>Franklin Gothic Book</vt:lpstr>
      <vt:lpstr>Franklin Gothic Demi</vt:lpstr>
      <vt:lpstr>Proxima Nova</vt:lpstr>
      <vt:lpstr>Segoe UI</vt:lpstr>
      <vt:lpstr>Symbol</vt:lpstr>
      <vt:lpstr>Times New Roman</vt:lpstr>
      <vt:lpstr>Wingdings 2</vt:lpstr>
      <vt:lpstr>DividendVTI</vt:lpstr>
      <vt:lpstr>Spearmint</vt:lpstr>
      <vt:lpstr>Office-tema</vt:lpstr>
      <vt:lpstr>1_Office Theme</vt:lpstr>
      <vt:lpstr>Introduction to Deep Learning with R</vt:lpstr>
      <vt:lpstr>PowerPoint Presentation</vt:lpstr>
      <vt:lpstr>PowerPoint Presentation</vt:lpstr>
      <vt:lpstr>Neural Networks</vt:lpstr>
      <vt:lpstr>Why is everyone talking about Deep Learning?</vt:lpstr>
      <vt:lpstr>Linear Regression</vt:lpstr>
      <vt:lpstr>Neural Network Model</vt:lpstr>
      <vt:lpstr>“Combined logistic models”</vt:lpstr>
      <vt:lpstr>PowerPoint Presentation</vt:lpstr>
      <vt:lpstr>PowerPoint Presentation</vt:lpstr>
      <vt:lpstr>Different Levels of Abstraction</vt:lpstr>
      <vt:lpstr>PowerPoint Presentation</vt:lpstr>
      <vt:lpstr>A Neural Network perspective</vt:lpstr>
      <vt:lpstr>Anatomy of a neural network</vt:lpstr>
      <vt:lpstr>PowerPoint Presentation</vt:lpstr>
      <vt:lpstr>Recipe: Machine Learning</vt:lpstr>
      <vt:lpstr>Machine Learning</vt:lpstr>
      <vt:lpstr>Keras</vt:lpstr>
      <vt:lpstr>Pipeline to Implement an NN-based Model in Keras</vt:lpstr>
      <vt:lpstr>Keras Models</vt:lpstr>
      <vt:lpstr>How to build a Deep Neural Network?</vt:lpstr>
      <vt:lpstr>“Hello world”</vt:lpstr>
      <vt:lpstr>Getting started</vt:lpstr>
      <vt:lpstr>Load Data</vt:lpstr>
      <vt:lpstr>Define Model</vt:lpstr>
      <vt:lpstr>Compile Model</vt:lpstr>
      <vt:lpstr>Fit Model</vt:lpstr>
      <vt:lpstr>Evaluate Model</vt:lpstr>
      <vt:lpstr>More examples</vt:lpstr>
      <vt:lpstr>Playgrounds</vt:lpstr>
      <vt:lpstr>Sequential Model Code</vt:lpstr>
      <vt:lpstr>Functional Model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2020-02-19T10:58:06Z</dcterms:created>
  <dcterms:modified xsi:type="dcterms:W3CDTF">2020-02-19T12:11:02Z</dcterms:modified>
</cp:coreProperties>
</file>